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63" r:id="rId8"/>
    <p:sldId id="264" r:id="rId9"/>
    <p:sldId id="265" r:id="rId10"/>
    <p:sldId id="266" r:id="rId11"/>
    <p:sldId id="267" r:id="rId12"/>
    <p:sldId id="259" r:id="rId13"/>
    <p:sldId id="268" r:id="rId14"/>
    <p:sldId id="271" r:id="rId15"/>
    <p:sldId id="269" r:id="rId16"/>
    <p:sldId id="270" r:id="rId17"/>
    <p:sldId id="272" r:id="rId18"/>
    <p:sldId id="273" r:id="rId19"/>
    <p:sldId id="274" r:id="rId20"/>
    <p:sldId id="279" r:id="rId21"/>
    <p:sldId id="275" r:id="rId22"/>
    <p:sldId id="276" r:id="rId23"/>
    <p:sldId id="277" r:id="rId24"/>
    <p:sldId id="278" r:id="rId25"/>
    <p:sldId id="280" r:id="rId26"/>
    <p:sldId id="282" r:id="rId27"/>
    <p:sldId id="281" r:id="rId28"/>
    <p:sldId id="283" r:id="rId29"/>
    <p:sldId id="284" r:id="rId30"/>
    <p:sldId id="287"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2DAD91-2A78-4E5A-9EB5-B38A0FCAD212}"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2386455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DAD91-2A78-4E5A-9EB5-B38A0FCAD212}"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3237442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DAD91-2A78-4E5A-9EB5-B38A0FCAD212}"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406092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DAD91-2A78-4E5A-9EB5-B38A0FCAD212}"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309547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DAD91-2A78-4E5A-9EB5-B38A0FCAD212}" type="datetimeFigureOut">
              <a:rPr lang="en-US" smtClean="0"/>
              <a:t>7/7/2014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392104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2DAD91-2A78-4E5A-9EB5-B38A0FCAD212}"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375484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2DAD91-2A78-4E5A-9EB5-B38A0FCAD212}" type="datetimeFigureOut">
              <a:rPr lang="en-US" smtClean="0"/>
              <a:t>7/7/2014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371461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2DAD91-2A78-4E5A-9EB5-B38A0FCAD212}" type="datetimeFigureOut">
              <a:rPr lang="en-US" smtClean="0"/>
              <a:t>7/7/2014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350937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DAD91-2A78-4E5A-9EB5-B38A0FCAD212}" type="datetimeFigureOut">
              <a:rPr lang="en-US" smtClean="0"/>
              <a:t>7/7/2014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137564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DAD91-2A78-4E5A-9EB5-B38A0FCAD212}"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424547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DAD91-2A78-4E5A-9EB5-B38A0FCAD212}" type="datetimeFigureOut">
              <a:rPr lang="en-US" smtClean="0"/>
              <a:t>7/7/2014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7F48D-F194-4FA2-8458-761871DEFB15}" type="slidenum">
              <a:rPr lang="en-US" smtClean="0"/>
              <a:t>‹#›</a:t>
            </a:fld>
            <a:endParaRPr lang="en-US"/>
          </a:p>
        </p:txBody>
      </p:sp>
    </p:spTree>
    <p:extLst>
      <p:ext uri="{BB962C8B-B14F-4D97-AF65-F5344CB8AC3E}">
        <p14:creationId xmlns:p14="http://schemas.microsoft.com/office/powerpoint/2010/main" val="66898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DAD91-2A78-4E5A-9EB5-B38A0FCAD212}" type="datetimeFigureOut">
              <a:rPr lang="en-US" smtClean="0"/>
              <a:t>7/7/2014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7F48D-F194-4FA2-8458-761871DEFB15}" type="slidenum">
              <a:rPr lang="en-US" smtClean="0"/>
              <a:t>‹#›</a:t>
            </a:fld>
            <a:endParaRPr lang="en-US"/>
          </a:p>
        </p:txBody>
      </p:sp>
    </p:spTree>
    <p:extLst>
      <p:ext uri="{BB962C8B-B14F-4D97-AF65-F5344CB8AC3E}">
        <p14:creationId xmlns:p14="http://schemas.microsoft.com/office/powerpoint/2010/main" val="1754121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12.jpeg"/><Relationship Id="rId5" Type="http://schemas.microsoft.com/office/2007/relationships/hdphoto" Target="../media/hdphoto1.wdp"/><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Bugs and More Bugs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Part 1</a:t>
            </a:r>
            <a:endParaRPr lang="en-US" dirty="0">
              <a:solidFill>
                <a:schemeClr val="tx1"/>
              </a:solidFill>
            </a:endParaRPr>
          </a:p>
        </p:txBody>
      </p:sp>
    </p:spTree>
    <p:extLst>
      <p:ext uri="{BB962C8B-B14F-4D97-AF65-F5344CB8AC3E}">
        <p14:creationId xmlns:p14="http://schemas.microsoft.com/office/powerpoint/2010/main" val="325165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3" name="Group 2"/>
          <p:cNvGrpSpPr/>
          <p:nvPr/>
        </p:nvGrpSpPr>
        <p:grpSpPr>
          <a:xfrm>
            <a:off x="3139440" y="2095500"/>
            <a:ext cx="2865120" cy="2667000"/>
            <a:chOff x="0" y="0"/>
            <a:chExt cx="2865120" cy="266700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5920" y="1478280"/>
              <a:ext cx="1219200" cy="1188720"/>
            </a:xfrm>
            <a:prstGeom prst="rect">
              <a:avLst/>
            </a:prstGeom>
            <a:noFill/>
            <a:ln>
              <a:noFill/>
            </a:ln>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78280"/>
              <a:ext cx="1219200" cy="1188720"/>
            </a:xfrm>
            <a:prstGeom prst="rect">
              <a:avLst/>
            </a:prstGeom>
            <a:noFill/>
            <a:ln>
              <a:noFill/>
            </a:ln>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5920" y="0"/>
              <a:ext cx="1219200" cy="1188720"/>
            </a:xfrm>
            <a:prstGeom prst="rect">
              <a:avLst/>
            </a:prstGeom>
            <a:noFill/>
            <a:ln>
              <a:noFill/>
            </a:ln>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 cy="1188720"/>
            </a:xfrm>
            <a:prstGeom prst="rect">
              <a:avLst/>
            </a:prstGeom>
            <a:noFill/>
            <a:ln>
              <a:noFill/>
            </a:ln>
          </p:spPr>
        </p:pic>
      </p:grpSp>
    </p:spTree>
    <p:extLst>
      <p:ext uri="{BB962C8B-B14F-4D97-AF65-F5344CB8AC3E}">
        <p14:creationId xmlns:p14="http://schemas.microsoft.com/office/powerpoint/2010/main" val="186156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1500"/>
                                  </p:stCondLst>
                                  <p:childTnLst>
                                    <p:set>
                                      <p:cBhvr>
                                        <p:cTn id="9" dur="1" fill="hold">
                                          <p:stCondLst>
                                            <p:cond delay="0"/>
                                          </p:stCondLst>
                                        </p:cTn>
                                        <p:tgtEl>
                                          <p:spTgt spid="3"/>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08660" y="1973580"/>
            <a:ext cx="7726680" cy="2910840"/>
            <a:chOff x="0" y="0"/>
            <a:chExt cx="7726680" cy="2910840"/>
          </a:xfrm>
        </p:grpSpPr>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4160" y="121920"/>
              <a:ext cx="1219200" cy="1188720"/>
            </a:xfrm>
            <a:prstGeom prst="rect">
              <a:avLst/>
            </a:prstGeom>
            <a:noFill/>
            <a:ln>
              <a:noFill/>
            </a:ln>
          </p:spPr>
        </p:pic>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0520" y="1722120"/>
              <a:ext cx="1219200" cy="1188720"/>
            </a:xfrm>
            <a:prstGeom prst="rect">
              <a:avLst/>
            </a:prstGeom>
            <a:noFill/>
            <a:ln>
              <a:noFill/>
            </a:ln>
          </p:spPr>
        </p:pic>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4160" y="1722120"/>
              <a:ext cx="1219200" cy="1188720"/>
            </a:xfrm>
            <a:prstGeom prst="rect">
              <a:avLst/>
            </a:prstGeom>
            <a:noFill/>
            <a:ln>
              <a:noFill/>
            </a:ln>
          </p:spPr>
        </p:pic>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0520" y="121920"/>
              <a:ext cx="1219200" cy="1188720"/>
            </a:xfrm>
            <a:prstGeom prst="rect">
              <a:avLst/>
            </a:prstGeom>
            <a:noFill/>
            <a:ln>
              <a:noFill/>
            </a:ln>
          </p:spPr>
        </p:pic>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1920"/>
              <a:ext cx="1219200" cy="1188720"/>
            </a:xfrm>
            <a:prstGeom prst="rect">
              <a:avLst/>
            </a:prstGeom>
            <a:noFill/>
            <a:ln>
              <a:noFill/>
            </a:ln>
          </p:spPr>
        </p:pic>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22120"/>
              <a:ext cx="1219200" cy="1188720"/>
            </a:xfrm>
            <a:prstGeom prst="rect">
              <a:avLst/>
            </a:prstGeom>
            <a:noFill/>
            <a:ln>
              <a:noFill/>
            </a:ln>
          </p:spPr>
        </p:pic>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7480" y="0"/>
              <a:ext cx="1219200" cy="1188720"/>
            </a:xfrm>
            <a:prstGeom prst="rect">
              <a:avLst/>
            </a:prstGeom>
            <a:noFill/>
            <a:ln>
              <a:noFill/>
            </a:ln>
          </p:spPr>
        </p:pic>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7480" y="1600200"/>
              <a:ext cx="1219200" cy="1188720"/>
            </a:xfrm>
            <a:prstGeom prst="rect">
              <a:avLst/>
            </a:prstGeom>
            <a:noFill/>
            <a:ln>
              <a:noFill/>
            </a:ln>
          </p:spPr>
        </p:pic>
      </p:grpSp>
    </p:spTree>
    <p:extLst>
      <p:ext uri="{BB962C8B-B14F-4D97-AF65-F5344CB8AC3E}">
        <p14:creationId xmlns:p14="http://schemas.microsoft.com/office/powerpoint/2010/main" val="229667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2000"/>
                                  </p:stCondLst>
                                  <p:childTnLst>
                                    <p:set>
                                      <p:cBhvr>
                                        <p:cTn id="9" dur="1" fill="hold">
                                          <p:stCondLst>
                                            <p:cond delay="0"/>
                                          </p:stCondLst>
                                        </p:cTn>
                                        <p:tgtEl>
                                          <p:spTgt spid="16"/>
                                        </p:tgtEl>
                                        <p:attrNameLst>
                                          <p:attrName>style.visibility</p:attrName>
                                        </p:attrNameLst>
                                      </p:cBhvr>
                                      <p:to>
                                        <p:strVal val="visible"/>
                                      </p:to>
                                    </p:set>
                                  </p:childTnLst>
                                </p:cTn>
                              </p:par>
                            </p:childTnLst>
                          </p:cTn>
                        </p:par>
                        <p:par>
                          <p:cTn id="10" fill="hold">
                            <p:stCondLst>
                              <p:cond delay="2000"/>
                            </p:stCondLst>
                            <p:childTnLst>
                              <p:par>
                                <p:cTn id="11" presetID="1" presetClass="exit" presetSubtype="0" fill="hold" nodeType="afterEffect">
                                  <p:stCondLst>
                                    <p:cond delay="0"/>
                                  </p:stCondLst>
                                  <p:childTnLst>
                                    <p:set>
                                      <p:cBhvr>
                                        <p:cTn id="12" dur="1" fill="hold">
                                          <p:stCondLst>
                                            <p:cond delay="0"/>
                                          </p:stCondLst>
                                        </p:cTn>
                                        <p:tgtEl>
                                          <p:spTgt spid="1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077200" cy="4572000"/>
          </a:xfrm>
        </p:spPr>
        <p:txBody>
          <a:bodyPr>
            <a:normAutofit/>
          </a:bodyPr>
          <a:lstStyle/>
          <a:p>
            <a:pPr algn="l"/>
            <a:r>
              <a:rPr lang="en-US" sz="3200" dirty="0"/>
              <a:t>Sara said, “I have an idea!  Let’s capture them and put them in a jar.  Then we could have our own </a:t>
            </a:r>
            <a:r>
              <a:rPr lang="en-US" sz="3200" dirty="0" smtClean="0"/>
              <a:t>lightning bugs </a:t>
            </a:r>
            <a:r>
              <a:rPr lang="en-US" sz="3200" dirty="0"/>
              <a:t>in a jar.”</a:t>
            </a:r>
            <a:br>
              <a:rPr lang="en-US" sz="3200" dirty="0"/>
            </a:br>
            <a:r>
              <a:rPr lang="en-US" sz="3200" dirty="0"/>
              <a:t>“Great idea!” said Quinn.  “We have some jars in our </a:t>
            </a:r>
            <a:r>
              <a:rPr lang="en-US" sz="3200" dirty="0" smtClean="0"/>
              <a:t>recycling </a:t>
            </a:r>
            <a:r>
              <a:rPr lang="en-US" sz="3200" dirty="0"/>
              <a:t>bin.” </a:t>
            </a:r>
            <a:br>
              <a:rPr lang="en-US" sz="3200" dirty="0"/>
            </a:br>
            <a:r>
              <a:rPr lang="en-US" sz="3200" dirty="0"/>
              <a:t>Quinn and Sara went to get the jars and then returned to Sara’s backyard to capture fireflies. </a:t>
            </a:r>
            <a:r>
              <a:rPr lang="en-US" dirty="0"/>
              <a:t/>
            </a:r>
            <a:br>
              <a:rPr lang="en-US" dirty="0"/>
            </a:br>
            <a:endParaRPr lang="en-US" dirty="0"/>
          </a:p>
        </p:txBody>
      </p:sp>
    </p:spTree>
    <p:extLst>
      <p:ext uri="{BB962C8B-B14F-4D97-AF65-F5344CB8AC3E}">
        <p14:creationId xmlns:p14="http://schemas.microsoft.com/office/powerpoint/2010/main" val="4276054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077200" cy="5638800"/>
          </a:xfrm>
        </p:spPr>
        <p:txBody>
          <a:bodyPr>
            <a:normAutofit/>
          </a:bodyPr>
          <a:lstStyle/>
          <a:p>
            <a:pPr algn="l"/>
            <a:r>
              <a:rPr lang="en-US" sz="3200" dirty="0"/>
              <a:t>Sara saw a firefly blinking on a leaf.  She quietly walked to the leaf and very carefully captured the firefly.  </a:t>
            </a:r>
            <a:br>
              <a:rPr lang="en-US" sz="3200" dirty="0"/>
            </a:br>
            <a:r>
              <a:rPr lang="en-US" sz="3200" dirty="0"/>
              <a:t>“Yes. I caught one!” she exclaimed.  </a:t>
            </a:r>
            <a:br>
              <a:rPr lang="en-US" sz="3200" dirty="0"/>
            </a:br>
            <a:r>
              <a:rPr lang="en-US" sz="3200" dirty="0"/>
              <a:t>“I caught two,” he said excitedly.</a:t>
            </a:r>
            <a:br>
              <a:rPr lang="en-US" sz="3200" dirty="0"/>
            </a:br>
            <a:r>
              <a:rPr lang="en-US" sz="3200" dirty="0"/>
              <a:t>“I caught another one,” said Sara.  </a:t>
            </a:r>
            <a:br>
              <a:rPr lang="en-US" sz="3200" dirty="0"/>
            </a:br>
            <a:r>
              <a:rPr lang="en-US" sz="3200" dirty="0"/>
              <a:t>“I caught another one, too,” said Quinn. </a:t>
            </a:r>
            <a:r>
              <a:rPr lang="en-US" sz="3200" dirty="0" smtClean="0"/>
              <a:t/>
            </a:r>
            <a:br>
              <a:rPr lang="en-US" sz="3200" dirty="0" smtClean="0"/>
            </a:br>
            <a:r>
              <a:rPr lang="en-US" sz="3200" dirty="0" smtClean="0"/>
              <a:t>Sara </a:t>
            </a:r>
            <a:r>
              <a:rPr lang="en-US" sz="3200" dirty="0"/>
              <a:t>caught five more and Quinn caught four more.  They brought their jars back onto the porch to look at all their fireflies.</a:t>
            </a:r>
            <a:br>
              <a:rPr lang="en-US" sz="3200" dirty="0"/>
            </a:br>
            <a:endParaRPr lang="en-US" sz="3200" dirty="0"/>
          </a:p>
        </p:txBody>
      </p:sp>
    </p:spTree>
    <p:extLst>
      <p:ext uri="{BB962C8B-B14F-4D97-AF65-F5344CB8AC3E}">
        <p14:creationId xmlns:p14="http://schemas.microsoft.com/office/powerpoint/2010/main" val="3407134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772400" cy="5181600"/>
          </a:xfrm>
        </p:spPr>
        <p:txBody>
          <a:bodyPr>
            <a:normAutofit/>
          </a:bodyPr>
          <a:lstStyle/>
          <a:p>
            <a:pPr algn="l"/>
            <a:r>
              <a:rPr lang="en-US" sz="3600" dirty="0"/>
              <a:t>“I have more than you,” said Quinn.</a:t>
            </a:r>
            <a:br>
              <a:rPr lang="en-US" sz="3600" dirty="0"/>
            </a:br>
            <a:r>
              <a:rPr lang="en-US" sz="3600" dirty="0"/>
              <a:t>“I think we have the same number of fireflies,” said Sara.</a:t>
            </a:r>
            <a:br>
              <a:rPr lang="en-US" sz="3600" dirty="0"/>
            </a:br>
            <a:r>
              <a:rPr lang="en-US" sz="3600" dirty="0"/>
              <a:t>Quinn heard his mom calling.  It was time to walk home.  They both agreed to get together tomorrow to see if they could find more fireflies.</a:t>
            </a:r>
            <a:r>
              <a:rPr lang="en-US" dirty="0"/>
              <a:t/>
            </a:r>
            <a:br>
              <a:rPr lang="en-US" dirty="0"/>
            </a:br>
            <a:endParaRPr lang="en-US" dirty="0"/>
          </a:p>
        </p:txBody>
      </p:sp>
    </p:spTree>
    <p:extLst>
      <p:ext uri="{BB962C8B-B14F-4D97-AF65-F5344CB8AC3E}">
        <p14:creationId xmlns:p14="http://schemas.microsoft.com/office/powerpoint/2010/main" val="2353888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pSp>
        <p:nvGrpSpPr>
          <p:cNvPr id="3" name="Group 2"/>
          <p:cNvGrpSpPr/>
          <p:nvPr/>
        </p:nvGrpSpPr>
        <p:grpSpPr>
          <a:xfrm>
            <a:off x="609600" y="1158240"/>
            <a:ext cx="2895600" cy="5394960"/>
            <a:chOff x="0" y="0"/>
            <a:chExt cx="2895600" cy="5394960"/>
          </a:xfrm>
        </p:grpSpPr>
        <p:pic>
          <p:nvPicPr>
            <p:cNvPr id="13" name="Picture 12"/>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0" y="0"/>
              <a:ext cx="2895600" cy="5394960"/>
            </a:xfrm>
            <a:prstGeom prst="rect">
              <a:avLst/>
            </a:prstGeom>
            <a:noFill/>
            <a:ln>
              <a:noFill/>
            </a:ln>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236720"/>
              <a:ext cx="685800" cy="670560"/>
            </a:xfrm>
            <a:prstGeom prst="rect">
              <a:avLst/>
            </a:prstGeom>
            <a:noFill/>
            <a:ln>
              <a:noFill/>
            </a:ln>
            <a:effectLst/>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63494">
              <a:off x="1864939" y="4137445"/>
              <a:ext cx="685800" cy="670560"/>
            </a:xfrm>
            <a:prstGeom prst="rect">
              <a:avLst/>
            </a:prstGeom>
            <a:noFill/>
            <a:ln>
              <a:noFill/>
            </a:ln>
            <a:effectLst/>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935385">
              <a:off x="444920" y="2835091"/>
              <a:ext cx="670560" cy="670560"/>
            </a:xfrm>
            <a:prstGeom prst="rect">
              <a:avLst/>
            </a:prstGeom>
            <a:noFill/>
            <a:ln>
              <a:noFill/>
            </a:ln>
            <a:effectLst/>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52437">
              <a:off x="1112519" y="4153043"/>
              <a:ext cx="670560" cy="670560"/>
            </a:xfrm>
            <a:prstGeom prst="rect">
              <a:avLst/>
            </a:prstGeom>
            <a:noFill/>
            <a:ln>
              <a:noFill/>
            </a:ln>
            <a:effectLst/>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72142" y="3467950"/>
              <a:ext cx="670560" cy="670560"/>
            </a:xfrm>
            <a:prstGeom prst="rect">
              <a:avLst/>
            </a:prstGeom>
            <a:noFill/>
            <a:ln>
              <a:noFill/>
            </a:ln>
            <a:effectLst/>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0240" y="3421321"/>
              <a:ext cx="670560" cy="670560"/>
            </a:xfrm>
            <a:prstGeom prst="rect">
              <a:avLst/>
            </a:prstGeom>
            <a:noFill/>
            <a:ln>
              <a:noFill/>
            </a:ln>
            <a:effectLst/>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532210"/>
              <a:ext cx="670560" cy="670560"/>
            </a:xfrm>
            <a:prstGeom prst="rect">
              <a:avLst/>
            </a:prstGeom>
            <a:noFill/>
            <a:ln>
              <a:noFill/>
            </a:ln>
            <a:effectLst/>
          </p:spPr>
        </p:pic>
      </p:grpSp>
      <p:grpSp>
        <p:nvGrpSpPr>
          <p:cNvPr id="4" name="Group 3"/>
          <p:cNvGrpSpPr/>
          <p:nvPr/>
        </p:nvGrpSpPr>
        <p:grpSpPr>
          <a:xfrm>
            <a:off x="4953000" y="76200"/>
            <a:ext cx="3581400" cy="6705600"/>
            <a:chOff x="0" y="0"/>
            <a:chExt cx="3581400" cy="6705600"/>
          </a:xfrm>
        </p:grpSpPr>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 y="3063240"/>
              <a:ext cx="685800" cy="670560"/>
            </a:xfrm>
            <a:prstGeom prst="rect">
              <a:avLst/>
            </a:prstGeom>
            <a:noFill/>
            <a:ln>
              <a:noFill/>
            </a:ln>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3581400" cy="6705600"/>
            </a:xfrm>
            <a:prstGeom prst="rect">
              <a:avLst/>
            </a:prstGeom>
            <a:noFill/>
            <a:ln>
              <a:noFill/>
            </a:ln>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9160" y="1219200"/>
              <a:ext cx="685800" cy="670560"/>
            </a:xfrm>
            <a:prstGeom prst="rect">
              <a:avLst/>
            </a:prstGeom>
            <a:noFill/>
            <a:ln>
              <a:noFill/>
            </a:ln>
            <a:effec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9360" y="1554480"/>
              <a:ext cx="685800" cy="670560"/>
            </a:xfrm>
            <a:prstGeom prst="rect">
              <a:avLst/>
            </a:prstGeom>
            <a:noFill/>
            <a:ln>
              <a:noFill/>
            </a:ln>
            <a:effec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 y="4983480"/>
              <a:ext cx="685800" cy="670560"/>
            </a:xfrm>
            <a:prstGeom prst="rect">
              <a:avLst/>
            </a:prstGeom>
            <a:noFill/>
            <a:ln>
              <a:noFill/>
            </a:ln>
            <a:effec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3160" y="3992880"/>
              <a:ext cx="685800" cy="670560"/>
            </a:xfrm>
            <a:prstGeom prst="rect">
              <a:avLst/>
            </a:prstGeom>
            <a:noFill/>
            <a:ln>
              <a:noFill/>
            </a:ln>
            <a:effectLst/>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6440" y="2727960"/>
              <a:ext cx="685800" cy="670560"/>
            </a:xfrm>
            <a:prstGeom prst="rect">
              <a:avLst/>
            </a:prstGeom>
            <a:noFill/>
            <a:ln>
              <a:noFill/>
            </a:ln>
            <a:effectLst/>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5410200"/>
              <a:ext cx="685800" cy="670560"/>
            </a:xfrm>
            <a:prstGeom prst="rect">
              <a:avLst/>
            </a:prstGeom>
            <a:noFill/>
            <a:ln>
              <a:noFill/>
            </a:ln>
            <a:effectLst/>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609" y="3113336"/>
              <a:ext cx="685800" cy="670560"/>
            </a:xfrm>
            <a:prstGeom prst="rect">
              <a:avLst/>
            </a:prstGeom>
            <a:noFill/>
            <a:ln>
              <a:noFill/>
            </a:ln>
            <a:effectLst/>
          </p:spPr>
        </p:pic>
      </p:grpSp>
    </p:spTree>
    <p:extLst>
      <p:ext uri="{BB962C8B-B14F-4D97-AF65-F5344CB8AC3E}">
        <p14:creationId xmlns:p14="http://schemas.microsoft.com/office/powerpoint/2010/main" val="296558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par>
                          <p:cTn id="9" fill="hold">
                            <p:stCondLst>
                              <p:cond delay="0"/>
                            </p:stCondLst>
                            <p:childTnLst>
                              <p:par>
                                <p:cTn id="10" presetID="1" presetClass="exit" presetSubtype="0" fill="hold" nodeType="afterEffect">
                                  <p:stCondLst>
                                    <p:cond delay="2000"/>
                                  </p:stCondLst>
                                  <p:childTnLst>
                                    <p:set>
                                      <p:cBhvr>
                                        <p:cTn id="11" dur="1" fill="hold">
                                          <p:stCondLst>
                                            <p:cond delay="0"/>
                                          </p:stCondLst>
                                        </p:cTn>
                                        <p:tgtEl>
                                          <p:spTgt spid="3"/>
                                        </p:tgtEl>
                                        <p:attrNameLst>
                                          <p:attrName>style.visibility</p:attrName>
                                        </p:attrNameLst>
                                      </p:cBhvr>
                                      <p:to>
                                        <p:strVal val="hidden"/>
                                      </p:to>
                                    </p:set>
                                  </p:childTnLst>
                                </p:cTn>
                              </p:par>
                              <p:par>
                                <p:cTn id="12" presetID="1" presetClass="exit" presetSubtype="0" fill="hold" nodeType="withEffect">
                                  <p:stCondLst>
                                    <p:cond delay="2000"/>
                                  </p:stCondLst>
                                  <p:childTnLst>
                                    <p:set>
                                      <p:cBhvr>
                                        <p:cTn id="13"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Bugs and More Bugs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Part 2</a:t>
            </a:r>
            <a:endParaRPr lang="en-US" dirty="0">
              <a:solidFill>
                <a:schemeClr val="tx1"/>
              </a:solidFill>
            </a:endParaRPr>
          </a:p>
        </p:txBody>
      </p:sp>
    </p:spTree>
    <p:extLst>
      <p:ext uri="{BB962C8B-B14F-4D97-AF65-F5344CB8AC3E}">
        <p14:creationId xmlns:p14="http://schemas.microsoft.com/office/powerpoint/2010/main" val="1495892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229600" cy="5211762"/>
          </a:xfrm>
        </p:spPr>
        <p:txBody>
          <a:bodyPr>
            <a:normAutofit/>
          </a:bodyPr>
          <a:lstStyle/>
          <a:p>
            <a:pPr algn="l"/>
            <a:r>
              <a:rPr lang="en-US" sz="3200" dirty="0"/>
              <a:t>Quinn walked back to Sara’s house early the next day.  </a:t>
            </a:r>
            <a:br>
              <a:rPr lang="en-US" sz="3200" dirty="0"/>
            </a:br>
            <a:r>
              <a:rPr lang="en-US" sz="3200" dirty="0"/>
              <a:t>“Hey, Sara.  Where are your fireflies?” asked Quinn.</a:t>
            </a:r>
            <a:br>
              <a:rPr lang="en-US" sz="3200" dirty="0"/>
            </a:br>
            <a:r>
              <a:rPr lang="en-US" sz="3200" dirty="0"/>
              <a:t>“They all got out,” said Sara.</a:t>
            </a:r>
            <a:br>
              <a:rPr lang="en-US" sz="3200" dirty="0"/>
            </a:br>
            <a:r>
              <a:rPr lang="en-US" sz="3200" dirty="0"/>
              <a:t>“Mine too.” replied Quinn.  “Let’s go see if we can find some more.” </a:t>
            </a:r>
            <a:br>
              <a:rPr lang="en-US" sz="3200" dirty="0"/>
            </a:br>
            <a:r>
              <a:rPr lang="en-US" sz="3200" dirty="0"/>
              <a:t>“Good idea,” said Sara.  </a:t>
            </a:r>
            <a:r>
              <a:rPr lang="en-US" dirty="0"/>
              <a:t/>
            </a:r>
            <a:br>
              <a:rPr lang="en-US" dirty="0"/>
            </a:br>
            <a:endParaRPr lang="en-US" dirty="0"/>
          </a:p>
        </p:txBody>
      </p:sp>
    </p:spTree>
    <p:extLst>
      <p:ext uri="{BB962C8B-B14F-4D97-AF65-F5344CB8AC3E}">
        <p14:creationId xmlns:p14="http://schemas.microsoft.com/office/powerpoint/2010/main" val="18145770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914400"/>
            <a:ext cx="7889631" cy="5562600"/>
          </a:xfrm>
        </p:spPr>
        <p:txBody>
          <a:bodyPr>
            <a:normAutofit fontScale="90000"/>
          </a:bodyPr>
          <a:lstStyle/>
          <a:p>
            <a:pPr algn="l"/>
            <a:r>
              <a:rPr lang="en-US" sz="3600" dirty="0"/>
              <a:t>They began to walk in the back yard but could not see any fireflies.</a:t>
            </a:r>
            <a:br>
              <a:rPr lang="en-US" sz="3600" dirty="0"/>
            </a:br>
            <a:r>
              <a:rPr lang="en-US" sz="3600" dirty="0"/>
              <a:t>“Hey! I see some lady bugs on the grass,” said Quinn.</a:t>
            </a:r>
            <a:br>
              <a:rPr lang="en-US" sz="3600" dirty="0"/>
            </a:br>
            <a:r>
              <a:rPr lang="en-US" sz="3600" dirty="0"/>
              <a:t>“Where?” asked Sara.</a:t>
            </a:r>
            <a:br>
              <a:rPr lang="en-US" sz="3600" dirty="0"/>
            </a:br>
            <a:r>
              <a:rPr lang="en-US" sz="3600" dirty="0"/>
              <a:t>“Right there,” Quinn pointed.  Just as Sara turned to look, they flew away.</a:t>
            </a:r>
            <a:br>
              <a:rPr lang="en-US" sz="3600" dirty="0"/>
            </a:br>
            <a:r>
              <a:rPr lang="en-US" sz="3600" dirty="0"/>
              <a:t> “How many did you see?” she asked </a:t>
            </a:r>
            <a:br>
              <a:rPr lang="en-US" sz="3600" dirty="0"/>
            </a:br>
            <a:r>
              <a:rPr lang="en-US" sz="3600" dirty="0"/>
              <a:t>Quinn told her.</a:t>
            </a:r>
            <a:br>
              <a:rPr lang="en-US" sz="3600" dirty="0"/>
            </a:br>
            <a:r>
              <a:rPr lang="en-US" sz="3600" dirty="0"/>
              <a:t>Sara asked, “How did you know?”</a:t>
            </a:r>
            <a:r>
              <a:rPr lang="en-US" dirty="0"/>
              <a:t/>
            </a:r>
            <a:br>
              <a:rPr lang="en-US" dirty="0"/>
            </a:br>
            <a:endParaRPr lang="en-US" dirty="0"/>
          </a:p>
        </p:txBody>
      </p:sp>
    </p:spTree>
    <p:extLst>
      <p:ext uri="{BB962C8B-B14F-4D97-AF65-F5344CB8AC3E}">
        <p14:creationId xmlns:p14="http://schemas.microsoft.com/office/powerpoint/2010/main" val="1591447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8" name="Picture 17"/>
          <p:cNvPicPr/>
          <p:nvPr/>
        </p:nvPicPr>
        <p:blipFill>
          <a:blip r:embed="rId2">
            <a:extLst>
              <a:ext uri="{28A0092B-C50C-407E-A947-70E740481C1C}">
                <a14:useLocalDpi xmlns:a14="http://schemas.microsoft.com/office/drawing/2010/main" val="0"/>
              </a:ext>
            </a:extLst>
          </a:blip>
          <a:srcRect/>
          <a:stretch>
            <a:fillRect/>
          </a:stretch>
        </p:blipFill>
        <p:spPr bwMode="auto">
          <a:xfrm>
            <a:off x="1630680" y="1607820"/>
            <a:ext cx="5882640" cy="3642360"/>
          </a:xfrm>
          <a:prstGeom prst="rect">
            <a:avLst/>
          </a:prstGeom>
          <a:noFill/>
          <a:ln>
            <a:noFill/>
          </a:ln>
        </p:spPr>
      </p:pic>
      <p:pic>
        <p:nvPicPr>
          <p:cNvPr id="19" name="Picture 18"/>
          <p:cNvPicPr/>
          <p:nvPr/>
        </p:nvPicPr>
        <p:blipFill>
          <a:blip r:embed="rId3">
            <a:extLst>
              <a:ext uri="{28A0092B-C50C-407E-A947-70E740481C1C}">
                <a14:useLocalDpi xmlns:a14="http://schemas.microsoft.com/office/drawing/2010/main" val="0"/>
              </a:ext>
            </a:extLst>
          </a:blip>
          <a:srcRect/>
          <a:stretch>
            <a:fillRect/>
          </a:stretch>
        </p:blipFill>
        <p:spPr bwMode="auto">
          <a:xfrm>
            <a:off x="3274060" y="2388235"/>
            <a:ext cx="495935" cy="552450"/>
          </a:xfrm>
          <a:prstGeom prst="rect">
            <a:avLst/>
          </a:prstGeom>
          <a:noFill/>
          <a:ln>
            <a:noFill/>
          </a:ln>
        </p:spPr>
      </p:pic>
      <p:pic>
        <p:nvPicPr>
          <p:cNvPr id="20" name="Picture 19"/>
          <p:cNvPicPr/>
          <p:nvPr/>
        </p:nvPicPr>
        <p:blipFill>
          <a:blip r:embed="rId3">
            <a:extLst>
              <a:ext uri="{28A0092B-C50C-407E-A947-70E740481C1C}">
                <a14:useLocalDpi xmlns:a14="http://schemas.microsoft.com/office/drawing/2010/main" val="0"/>
              </a:ext>
            </a:extLst>
          </a:blip>
          <a:srcRect/>
          <a:stretch>
            <a:fillRect/>
          </a:stretch>
        </p:blipFill>
        <p:spPr bwMode="auto">
          <a:xfrm rot="3984021">
            <a:off x="4932045" y="2666365"/>
            <a:ext cx="498475" cy="506095"/>
          </a:xfrm>
          <a:prstGeom prst="rect">
            <a:avLst/>
          </a:prstGeom>
          <a:noFill/>
          <a:ln>
            <a:noFill/>
          </a:ln>
        </p:spPr>
      </p:pic>
      <p:pic>
        <p:nvPicPr>
          <p:cNvPr id="21" name="Picture 20"/>
          <p:cNvPicPr/>
          <p:nvPr/>
        </p:nvPicPr>
        <p:blipFill>
          <a:blip r:embed="rId3">
            <a:extLst>
              <a:ext uri="{28A0092B-C50C-407E-A947-70E740481C1C}">
                <a14:useLocalDpi xmlns:a14="http://schemas.microsoft.com/office/drawing/2010/main" val="0"/>
              </a:ext>
            </a:extLst>
          </a:blip>
          <a:srcRect/>
          <a:stretch>
            <a:fillRect/>
          </a:stretch>
        </p:blipFill>
        <p:spPr bwMode="auto">
          <a:xfrm rot="6978281">
            <a:off x="2072958" y="2607627"/>
            <a:ext cx="552450" cy="568325"/>
          </a:xfrm>
          <a:prstGeom prst="rect">
            <a:avLst/>
          </a:prstGeom>
          <a:noFill/>
          <a:ln>
            <a:noFill/>
          </a:ln>
        </p:spPr>
      </p:pic>
      <p:pic>
        <p:nvPicPr>
          <p:cNvPr id="22" name="Picture 21"/>
          <p:cNvPicPr/>
          <p:nvPr/>
        </p:nvPicPr>
        <p:blipFill>
          <a:blip r:embed="rId3">
            <a:extLst>
              <a:ext uri="{28A0092B-C50C-407E-A947-70E740481C1C}">
                <a14:useLocalDpi xmlns:a14="http://schemas.microsoft.com/office/drawing/2010/main" val="0"/>
              </a:ext>
            </a:extLst>
          </a:blip>
          <a:srcRect/>
          <a:stretch>
            <a:fillRect/>
          </a:stretch>
        </p:blipFill>
        <p:spPr bwMode="auto">
          <a:xfrm rot="19894314">
            <a:off x="2912110" y="3395980"/>
            <a:ext cx="413385" cy="455295"/>
          </a:xfrm>
          <a:prstGeom prst="rect">
            <a:avLst/>
          </a:prstGeom>
          <a:noFill/>
          <a:ln>
            <a:noFill/>
          </a:ln>
        </p:spPr>
      </p:pic>
      <p:pic>
        <p:nvPicPr>
          <p:cNvPr id="23" name="Picture 22"/>
          <p:cNvPicPr/>
          <p:nvPr/>
        </p:nvPicPr>
        <p:blipFill>
          <a:blip r:embed="rId3">
            <a:extLst>
              <a:ext uri="{28A0092B-C50C-407E-A947-70E740481C1C}">
                <a14:useLocalDpi xmlns:a14="http://schemas.microsoft.com/office/drawing/2010/main" val="0"/>
              </a:ext>
            </a:extLst>
          </a:blip>
          <a:srcRect/>
          <a:stretch>
            <a:fillRect/>
          </a:stretch>
        </p:blipFill>
        <p:spPr bwMode="auto">
          <a:xfrm rot="939785">
            <a:off x="5403850" y="3504565"/>
            <a:ext cx="413385" cy="455295"/>
          </a:xfrm>
          <a:prstGeom prst="rect">
            <a:avLst/>
          </a:prstGeom>
          <a:noFill/>
          <a:ln>
            <a:noFill/>
          </a:ln>
        </p:spPr>
      </p:pic>
    </p:spTree>
    <p:extLst>
      <p:ext uri="{BB962C8B-B14F-4D97-AF65-F5344CB8AC3E}">
        <p14:creationId xmlns:p14="http://schemas.microsoft.com/office/powerpoint/2010/main" val="393739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afterEffect">
                                  <p:stCondLst>
                                    <p:cond delay="1500"/>
                                  </p:stCondLst>
                                  <p:childTnLst>
                                    <p:set>
                                      <p:cBhvr>
                                        <p:cTn id="6" dur="1" fill="hold">
                                          <p:stCondLst>
                                            <p:cond delay="0"/>
                                          </p:stCondLst>
                                        </p:cTn>
                                        <p:tgtEl>
                                          <p:spTgt spid="21"/>
                                        </p:tgtEl>
                                        <p:attrNameLst>
                                          <p:attrName>style.visibility</p:attrName>
                                        </p:attrNameLst>
                                      </p:cBhvr>
                                      <p:to>
                                        <p:strVal val="hidden"/>
                                      </p:to>
                                    </p:set>
                                  </p:childTnLst>
                                </p:cTn>
                              </p:par>
                              <p:par>
                                <p:cTn id="7" presetID="1" presetClass="exit" presetSubtype="0" fill="hold" nodeType="withEffect">
                                  <p:stCondLst>
                                    <p:cond delay="1500"/>
                                  </p:stCondLst>
                                  <p:childTnLst>
                                    <p:set>
                                      <p:cBhvr>
                                        <p:cTn id="8" dur="1" fill="hold">
                                          <p:stCondLst>
                                            <p:cond delay="0"/>
                                          </p:stCondLst>
                                        </p:cTn>
                                        <p:tgtEl>
                                          <p:spTgt spid="22"/>
                                        </p:tgtEl>
                                        <p:attrNameLst>
                                          <p:attrName>style.visibility</p:attrName>
                                        </p:attrNameLst>
                                      </p:cBhvr>
                                      <p:to>
                                        <p:strVal val="hidden"/>
                                      </p:to>
                                    </p:set>
                                  </p:childTnLst>
                                </p:cTn>
                              </p:par>
                              <p:par>
                                <p:cTn id="9" presetID="1" presetClass="exit" presetSubtype="0" fill="hold" nodeType="withEffect">
                                  <p:stCondLst>
                                    <p:cond delay="1500"/>
                                  </p:stCondLst>
                                  <p:childTnLst>
                                    <p:set>
                                      <p:cBhvr>
                                        <p:cTn id="10" dur="1" fill="hold">
                                          <p:stCondLst>
                                            <p:cond delay="0"/>
                                          </p:stCondLst>
                                        </p:cTn>
                                        <p:tgtEl>
                                          <p:spTgt spid="19"/>
                                        </p:tgtEl>
                                        <p:attrNameLst>
                                          <p:attrName>style.visibility</p:attrName>
                                        </p:attrNameLst>
                                      </p:cBhvr>
                                      <p:to>
                                        <p:strVal val="hidden"/>
                                      </p:to>
                                    </p:set>
                                  </p:childTnLst>
                                </p:cTn>
                              </p:par>
                              <p:par>
                                <p:cTn id="11" presetID="1" presetClass="exit" presetSubtype="0" fill="hold" nodeType="withEffect">
                                  <p:stCondLst>
                                    <p:cond delay="1500"/>
                                  </p:stCondLst>
                                  <p:childTnLst>
                                    <p:set>
                                      <p:cBhvr>
                                        <p:cTn id="12" dur="1" fill="hold">
                                          <p:stCondLst>
                                            <p:cond delay="0"/>
                                          </p:stCondLst>
                                        </p:cTn>
                                        <p:tgtEl>
                                          <p:spTgt spid="20"/>
                                        </p:tgtEl>
                                        <p:attrNameLst>
                                          <p:attrName>style.visibility</p:attrName>
                                        </p:attrNameLst>
                                      </p:cBhvr>
                                      <p:to>
                                        <p:strVal val="hidden"/>
                                      </p:to>
                                    </p:set>
                                  </p:childTnLst>
                                </p:cTn>
                              </p:par>
                              <p:par>
                                <p:cTn id="13" presetID="1" presetClass="exit" presetSubtype="0" fill="hold" nodeType="withEffect">
                                  <p:stCondLst>
                                    <p:cond delay="1500"/>
                                  </p:stCondLst>
                                  <p:childTnLst>
                                    <p:set>
                                      <p:cBhvr>
                                        <p:cTn id="14"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22960"/>
            <a:ext cx="8229600" cy="5334000"/>
          </a:xfrm>
        </p:spPr>
        <p:txBody>
          <a:bodyPr>
            <a:noAutofit/>
          </a:bodyPr>
          <a:lstStyle/>
          <a:p>
            <a:pPr algn="l"/>
            <a:r>
              <a:rPr lang="en-US" sz="3200" dirty="0"/>
              <a:t>It was late afternoon and the sun was starting to go down.   Sara and Quinn were sitting on the back porch looking out over the yard.  Sara noticed fireflies.  </a:t>
            </a:r>
            <a:br>
              <a:rPr lang="en-US" sz="3200" dirty="0"/>
            </a:br>
            <a:r>
              <a:rPr lang="en-US" sz="3200" dirty="0"/>
              <a:t>“Look at all those fireflies!” she cried out.  “How many do you think there are?  Let’s count them!” she exclaimed.  </a:t>
            </a:r>
            <a:br>
              <a:rPr lang="en-US" sz="3200" dirty="0"/>
            </a:br>
            <a:r>
              <a:rPr lang="en-US" sz="3200" dirty="0"/>
              <a:t>Quinn said, “I can’t count them. They keep going on and off.”  </a:t>
            </a:r>
            <a:r>
              <a:rPr lang="en-US" sz="2800" dirty="0"/>
              <a:t/>
            </a:r>
            <a:br>
              <a:rPr lang="en-US" sz="2800" dirty="0"/>
            </a:br>
            <a:endParaRPr lang="en-US" sz="2800" dirty="0"/>
          </a:p>
        </p:txBody>
      </p:sp>
      <p:sp>
        <p:nvSpPr>
          <p:cNvPr id="3"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0"/>
            <a:ext cx="1219200" cy="1188720"/>
          </a:xfrm>
          <a:prstGeom prst="rect">
            <a:avLst/>
          </a:prstGeom>
          <a:noFill/>
          <a:ln>
            <a:noFill/>
          </a:ln>
        </p:spPr>
      </p:pic>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7708" y="5181600"/>
            <a:ext cx="1219200" cy="1188720"/>
          </a:xfrm>
          <a:prstGeom prst="rect">
            <a:avLst/>
          </a:prstGeom>
          <a:noFill/>
          <a:ln>
            <a:noFill/>
          </a:ln>
        </p:spPr>
      </p:pic>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4953000"/>
            <a:ext cx="1219200" cy="1188720"/>
          </a:xfrm>
          <a:prstGeom prst="rect">
            <a:avLst/>
          </a:prstGeom>
          <a:noFill/>
          <a:ln>
            <a:noFill/>
          </a:ln>
        </p:spPr>
      </p:pic>
    </p:spTree>
    <p:extLst>
      <p:ext uri="{BB962C8B-B14F-4D97-AF65-F5344CB8AC3E}">
        <p14:creationId xmlns:p14="http://schemas.microsoft.com/office/powerpoint/2010/main" val="183702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500"/>
                                  </p:stCondLst>
                                  <p:childTnLst>
                                    <p:set>
                                      <p:cBhvr>
                                        <p:cTn id="9" dur="1" fill="hold">
                                          <p:stCondLst>
                                            <p:cond delay="0"/>
                                          </p:stCondLst>
                                        </p:cTn>
                                        <p:tgtEl>
                                          <p:spTgt spid="4"/>
                                        </p:tgtEl>
                                        <p:attrNameLst>
                                          <p:attrName>style.visibility</p:attrName>
                                        </p:attrNameLst>
                                      </p:cBhvr>
                                      <p:to>
                                        <p:strVal val="hidden"/>
                                      </p:to>
                                    </p:se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par>
                          <p:cTn id="15" fill="hold">
                            <p:stCondLst>
                              <p:cond delay="500"/>
                            </p:stCondLst>
                            <p:childTnLst>
                              <p:par>
                                <p:cTn id="16" presetID="1" presetClass="exit" presetSubtype="0" fill="hold" nodeType="afterEffect">
                                  <p:stCondLst>
                                    <p:cond delay="1000"/>
                                  </p:stCondLst>
                                  <p:childTnLst>
                                    <p:set>
                                      <p:cBhvr>
                                        <p:cTn id="17" dur="1" fill="hold">
                                          <p:stCondLst>
                                            <p:cond delay="0"/>
                                          </p:stCondLst>
                                        </p:cTn>
                                        <p:tgtEl>
                                          <p:spTgt spid="5"/>
                                        </p:tgtEl>
                                        <p:attrNameLst>
                                          <p:attrName>style.visibility</p:attrName>
                                        </p:attrNameLst>
                                      </p:cBhvr>
                                      <p:to>
                                        <p:strVal val="hidden"/>
                                      </p:to>
                                    </p:set>
                                  </p:childTnLst>
                                </p:cTn>
                              </p:par>
                            </p:childTnLst>
                          </p:cTn>
                        </p:par>
                        <p:par>
                          <p:cTn id="18" fill="hold">
                            <p:stCondLst>
                              <p:cond delay="1500"/>
                            </p:stCondLst>
                            <p:childTnLst>
                              <p:par>
                                <p:cTn id="19" presetID="1" presetClass="exit" presetSubtype="0" fill="hold" nodeType="after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8800"/>
          </a:xfrm>
        </p:spPr>
        <p:txBody>
          <a:bodyPr>
            <a:normAutofit/>
          </a:bodyPr>
          <a:lstStyle/>
          <a:p>
            <a:pPr algn="l"/>
            <a:r>
              <a:rPr lang="en-US" sz="3200" dirty="0"/>
              <a:t>“Let’s see if we can find some more ladybugs,” Sara suggested.  They both bent over and began to look around in the grass for more ladybugs.</a:t>
            </a:r>
          </a:p>
        </p:txBody>
      </p:sp>
    </p:spTree>
    <p:extLst>
      <p:ext uri="{BB962C8B-B14F-4D97-AF65-F5344CB8AC3E}">
        <p14:creationId xmlns:p14="http://schemas.microsoft.com/office/powerpoint/2010/main" val="74507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630680" y="1607820"/>
            <a:ext cx="5882640" cy="3642360"/>
          </a:xfrm>
          <a:prstGeom prst="rect">
            <a:avLst/>
          </a:prstGeom>
          <a:noFill/>
          <a:ln>
            <a:noFill/>
          </a:ln>
        </p:spPr>
      </p:pic>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430780"/>
            <a:ext cx="487680" cy="548640"/>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rot="20624237">
            <a:off x="5730240" y="3421380"/>
            <a:ext cx="487680" cy="487680"/>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rot="6978281">
            <a:off x="2087880" y="2659380"/>
            <a:ext cx="518160" cy="579120"/>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rot="19894314">
            <a:off x="2926080" y="3436620"/>
            <a:ext cx="396240" cy="457200"/>
          </a:xfrm>
          <a:prstGeom prst="rect">
            <a:avLst/>
          </a:prstGeom>
          <a:noFill/>
          <a:ln>
            <a:noFill/>
          </a:ln>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rot="939785">
            <a:off x="6629400" y="3954780"/>
            <a:ext cx="411480" cy="457200"/>
          </a:xfrm>
          <a:prstGeom prst="rect">
            <a:avLst/>
          </a:prstGeom>
          <a:noFill/>
          <a:ln>
            <a:noFill/>
          </a:ln>
        </p:spPr>
      </p:pic>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rot="6978281">
            <a:off x="3749040" y="3025140"/>
            <a:ext cx="518160" cy="579120"/>
          </a:xfrm>
          <a:prstGeom prst="rect">
            <a:avLst/>
          </a:prstGeom>
          <a:noFill/>
          <a:ln>
            <a:noFill/>
          </a:ln>
        </p:spPr>
      </p:pic>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rot="10294425">
            <a:off x="6568440" y="2857500"/>
            <a:ext cx="548640" cy="579120"/>
          </a:xfrm>
          <a:prstGeom prst="rect">
            <a:avLst/>
          </a:prstGeom>
          <a:noFill/>
          <a:ln>
            <a:noFill/>
          </a:ln>
        </p:spPr>
      </p:pic>
    </p:spTree>
    <p:extLst>
      <p:ext uri="{BB962C8B-B14F-4D97-AF65-F5344CB8AC3E}">
        <p14:creationId xmlns:p14="http://schemas.microsoft.com/office/powerpoint/2010/main" val="106803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0"/>
                            </p:stCondLst>
                            <p:childTnLst>
                              <p:par>
                                <p:cTn id="20" presetID="1" presetClass="exit" presetSubtype="0" fill="hold" nodeType="afterEffect">
                                  <p:stCondLst>
                                    <p:cond delay="1500"/>
                                  </p:stCondLst>
                                  <p:childTnLst>
                                    <p:set>
                                      <p:cBhvr>
                                        <p:cTn id="21" dur="1" fill="hold">
                                          <p:stCondLst>
                                            <p:cond delay="0"/>
                                          </p:stCondLst>
                                        </p:cTn>
                                        <p:tgtEl>
                                          <p:spTgt spid="4"/>
                                        </p:tgtEl>
                                        <p:attrNameLst>
                                          <p:attrName>style.visibility</p:attrName>
                                        </p:attrNameLst>
                                      </p:cBhvr>
                                      <p:to>
                                        <p:strVal val="hidden"/>
                                      </p:to>
                                    </p:set>
                                  </p:childTnLst>
                                </p:cTn>
                              </p:par>
                              <p:par>
                                <p:cTn id="22" presetID="1" presetClass="exit" presetSubtype="0" fill="hold" nodeType="withEffect">
                                  <p:stCondLst>
                                    <p:cond delay="1500"/>
                                  </p:stCondLst>
                                  <p:childTnLst>
                                    <p:set>
                                      <p:cBhvr>
                                        <p:cTn id="23" dur="1" fill="hold">
                                          <p:stCondLst>
                                            <p:cond delay="0"/>
                                          </p:stCondLst>
                                        </p:cTn>
                                        <p:tgtEl>
                                          <p:spTgt spid="5"/>
                                        </p:tgtEl>
                                        <p:attrNameLst>
                                          <p:attrName>style.visibility</p:attrName>
                                        </p:attrNameLst>
                                      </p:cBhvr>
                                      <p:to>
                                        <p:strVal val="hidden"/>
                                      </p:to>
                                    </p:set>
                                  </p:childTnLst>
                                </p:cTn>
                              </p:par>
                              <p:par>
                                <p:cTn id="24" presetID="1" presetClass="exit" presetSubtype="0" fill="hold" nodeType="withEffect">
                                  <p:stCondLst>
                                    <p:cond delay="1500"/>
                                  </p:stCondLst>
                                  <p:childTnLst>
                                    <p:set>
                                      <p:cBhvr>
                                        <p:cTn id="25" dur="1" fill="hold">
                                          <p:stCondLst>
                                            <p:cond delay="0"/>
                                          </p:stCondLst>
                                        </p:cTn>
                                        <p:tgtEl>
                                          <p:spTgt spid="6"/>
                                        </p:tgtEl>
                                        <p:attrNameLst>
                                          <p:attrName>style.visibility</p:attrName>
                                        </p:attrNameLst>
                                      </p:cBhvr>
                                      <p:to>
                                        <p:strVal val="hidden"/>
                                      </p:to>
                                    </p:set>
                                  </p:childTnLst>
                                </p:cTn>
                              </p:par>
                              <p:par>
                                <p:cTn id="26" presetID="1" presetClass="exit" presetSubtype="0" fill="hold" nodeType="withEffect">
                                  <p:stCondLst>
                                    <p:cond delay="1500"/>
                                  </p:stCondLst>
                                  <p:childTnLst>
                                    <p:set>
                                      <p:cBhvr>
                                        <p:cTn id="27" dur="1" fill="hold">
                                          <p:stCondLst>
                                            <p:cond delay="0"/>
                                          </p:stCondLst>
                                        </p:cTn>
                                        <p:tgtEl>
                                          <p:spTgt spid="7"/>
                                        </p:tgtEl>
                                        <p:attrNameLst>
                                          <p:attrName>style.visibility</p:attrName>
                                        </p:attrNameLst>
                                      </p:cBhvr>
                                      <p:to>
                                        <p:strVal val="hidden"/>
                                      </p:to>
                                    </p:set>
                                  </p:childTnLst>
                                </p:cTn>
                              </p:par>
                              <p:par>
                                <p:cTn id="28" presetID="1" presetClass="exit" presetSubtype="0" fill="hold" nodeType="withEffect">
                                  <p:stCondLst>
                                    <p:cond delay="1500"/>
                                  </p:stCondLst>
                                  <p:childTnLst>
                                    <p:set>
                                      <p:cBhvr>
                                        <p:cTn id="29" dur="1" fill="hold">
                                          <p:stCondLst>
                                            <p:cond delay="0"/>
                                          </p:stCondLst>
                                        </p:cTn>
                                        <p:tgtEl>
                                          <p:spTgt spid="8"/>
                                        </p:tgtEl>
                                        <p:attrNameLst>
                                          <p:attrName>style.visibility</p:attrName>
                                        </p:attrNameLst>
                                      </p:cBhvr>
                                      <p:to>
                                        <p:strVal val="hidden"/>
                                      </p:to>
                                    </p:set>
                                  </p:childTnLst>
                                </p:cTn>
                              </p:par>
                              <p:par>
                                <p:cTn id="30" presetID="1" presetClass="exit" presetSubtype="0" fill="hold" nodeType="withEffect">
                                  <p:stCondLst>
                                    <p:cond delay="1500"/>
                                  </p:stCondLst>
                                  <p:childTnLst>
                                    <p:set>
                                      <p:cBhvr>
                                        <p:cTn id="31" dur="1" fill="hold">
                                          <p:stCondLst>
                                            <p:cond delay="0"/>
                                          </p:stCondLst>
                                        </p:cTn>
                                        <p:tgtEl>
                                          <p:spTgt spid="9"/>
                                        </p:tgtEl>
                                        <p:attrNameLst>
                                          <p:attrName>style.visibility</p:attrName>
                                        </p:attrNameLst>
                                      </p:cBhvr>
                                      <p:to>
                                        <p:strVal val="hidden"/>
                                      </p:to>
                                    </p:set>
                                  </p:childTnLst>
                                </p:cTn>
                              </p:par>
                              <p:par>
                                <p:cTn id="32" presetID="1" presetClass="exit" presetSubtype="0" fill="hold" nodeType="withEffect">
                                  <p:stCondLst>
                                    <p:cond delay="1500"/>
                                  </p:stCondLst>
                                  <p:childTnLst>
                                    <p:set>
                                      <p:cBhvr>
                                        <p:cTn id="33"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6735762"/>
          </a:xfrm>
        </p:spPr>
        <p:txBody>
          <a:bodyPr>
            <a:noAutofit/>
          </a:bodyPr>
          <a:lstStyle/>
          <a:p>
            <a:pPr algn="l"/>
            <a:r>
              <a:rPr lang="en-US" sz="3200" dirty="0" smtClean="0"/>
              <a:t>“</a:t>
            </a:r>
            <a:r>
              <a:rPr lang="en-US" sz="3200" dirty="0"/>
              <a:t>I see something!”  said Sara in an excited whisper.  She held up her hand to signal to Quinn not to move too quickly.   </a:t>
            </a:r>
            <a:br>
              <a:rPr lang="en-US" sz="3200" dirty="0"/>
            </a:br>
            <a:r>
              <a:rPr lang="en-US" sz="3200" dirty="0"/>
              <a:t>“What do you see?” asked Quinn.</a:t>
            </a:r>
            <a:br>
              <a:rPr lang="en-US" sz="3200" dirty="0"/>
            </a:br>
            <a:r>
              <a:rPr lang="en-US" sz="3200" dirty="0"/>
              <a:t>“I see a whole bunch of crickets on the log?” whispered Sara.  </a:t>
            </a:r>
            <a:br>
              <a:rPr lang="en-US" sz="3200" dirty="0"/>
            </a:br>
            <a:r>
              <a:rPr lang="en-US" sz="3200" dirty="0"/>
              <a:t>“Let’s take a look.” </a:t>
            </a:r>
            <a:r>
              <a:rPr lang="en-US" sz="3200" dirty="0" smtClean="0"/>
              <a:t>Quinn </a:t>
            </a:r>
            <a:r>
              <a:rPr lang="en-US" sz="3200" dirty="0"/>
              <a:t>whispered back and they began to move slowly toward the log.  “Oh look!” he shouted.  “They just jumped under the log.   How many did you see?”  he asked Sara. </a:t>
            </a:r>
            <a:br>
              <a:rPr lang="en-US" sz="3200" dirty="0"/>
            </a:br>
            <a:r>
              <a:rPr lang="en-US" sz="3200" dirty="0"/>
              <a:t>Sara told Quinn how many.  Quinn then asked, “How did you see that many so fast?”   </a:t>
            </a:r>
            <a:br>
              <a:rPr lang="en-US" sz="3200" dirty="0"/>
            </a:br>
            <a:endParaRPr lang="en-US" sz="3200" dirty="0"/>
          </a:p>
        </p:txBody>
      </p:sp>
    </p:spTree>
    <p:extLst>
      <p:ext uri="{BB962C8B-B14F-4D97-AF65-F5344CB8AC3E}">
        <p14:creationId xmlns:p14="http://schemas.microsoft.com/office/powerpoint/2010/main" val="4994182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descr="C:\Users\wwakeman\AppData\Local\Microsoft\Windows\Temporary Internet Files\Content.IE5\76TJ3LCD\MC900239547[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1513" y="941705"/>
            <a:ext cx="6179185" cy="4974590"/>
          </a:xfrm>
          <a:prstGeom prst="rect">
            <a:avLst/>
          </a:prstGeom>
          <a:noFill/>
          <a:ln>
            <a:noFill/>
          </a:ln>
          <a:effectLst>
            <a:outerShdw blurRad="50800" dist="38100" dir="2700000" algn="tl" rotWithShape="0">
              <a:prstClr val="black">
                <a:alpha val="0"/>
              </a:prstClr>
            </a:outerShdw>
          </a:effectLst>
        </p:spPr>
      </p:pic>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809778" y="2829560"/>
            <a:ext cx="624840" cy="599440"/>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836863" y="3570605"/>
            <a:ext cx="624840" cy="599440"/>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461703" y="3138658"/>
            <a:ext cx="624840" cy="599440"/>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581505" y="1360805"/>
            <a:ext cx="624840" cy="599440"/>
          </a:xfrm>
          <a:prstGeom prst="rect">
            <a:avLst/>
          </a:prstGeom>
          <a:noFill/>
          <a:ln>
            <a:noFill/>
          </a:ln>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4871403" y="1360805"/>
            <a:ext cx="624840" cy="599440"/>
          </a:xfrm>
          <a:prstGeom prst="rect">
            <a:avLst/>
          </a:prstGeom>
          <a:noFill/>
          <a:ln>
            <a:noFill/>
          </a:ln>
        </p:spPr>
      </p:pic>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5609640" y="2097405"/>
            <a:ext cx="624840" cy="599440"/>
          </a:xfrm>
          <a:prstGeom prst="rect">
            <a:avLst/>
          </a:prstGeom>
          <a:noFill/>
          <a:ln>
            <a:noFill/>
          </a:ln>
        </p:spPr>
      </p:pic>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4871403" y="2097405"/>
            <a:ext cx="624840" cy="599440"/>
          </a:xfrm>
          <a:prstGeom prst="rect">
            <a:avLst/>
          </a:prstGeom>
          <a:noFill/>
          <a:ln>
            <a:noFill/>
          </a:ln>
        </p:spPr>
      </p:pic>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6241978" y="2838938"/>
            <a:ext cx="624840" cy="599440"/>
          </a:xfrm>
          <a:prstGeom prst="rect">
            <a:avLst/>
          </a:prstGeom>
          <a:noFill/>
          <a:ln>
            <a:noFill/>
          </a:ln>
        </p:spPr>
      </p:pic>
      <p:pic>
        <p:nvPicPr>
          <p:cNvPr id="12" name="Picture 11"/>
          <p:cNvPicPr/>
          <p:nvPr/>
        </p:nvPicPr>
        <p:blipFill>
          <a:blip r:embed="rId3">
            <a:extLst>
              <a:ext uri="{28A0092B-C50C-407E-A947-70E740481C1C}">
                <a14:useLocalDpi xmlns:a14="http://schemas.microsoft.com/office/drawing/2010/main" val="0"/>
              </a:ext>
            </a:extLst>
          </a:blip>
          <a:srcRect/>
          <a:stretch>
            <a:fillRect/>
          </a:stretch>
        </p:blipFill>
        <p:spPr bwMode="auto">
          <a:xfrm>
            <a:off x="5581505" y="3504565"/>
            <a:ext cx="624840" cy="599440"/>
          </a:xfrm>
          <a:prstGeom prst="rect">
            <a:avLst/>
          </a:prstGeom>
          <a:noFill/>
          <a:ln>
            <a:noFill/>
          </a:ln>
        </p:spPr>
      </p:pic>
      <p:pic>
        <p:nvPicPr>
          <p:cNvPr id="13" name="Picture 12"/>
          <p:cNvPicPr/>
          <p:nvPr/>
        </p:nvPicPr>
        <p:blipFill>
          <a:blip r:embed="rId3">
            <a:extLst>
              <a:ext uri="{28A0092B-C50C-407E-A947-70E740481C1C}">
                <a14:useLocalDpi xmlns:a14="http://schemas.microsoft.com/office/drawing/2010/main" val="0"/>
              </a:ext>
            </a:extLst>
          </a:blip>
          <a:srcRect/>
          <a:stretch>
            <a:fillRect/>
          </a:stretch>
        </p:blipFill>
        <p:spPr bwMode="auto">
          <a:xfrm>
            <a:off x="4956665" y="4170045"/>
            <a:ext cx="624840" cy="599440"/>
          </a:xfrm>
          <a:prstGeom prst="rect">
            <a:avLst/>
          </a:prstGeom>
          <a:noFill/>
          <a:ln>
            <a:noFill/>
          </a:ln>
        </p:spPr>
      </p:pic>
      <p:pic>
        <p:nvPicPr>
          <p:cNvPr id="14" name="Picture 13" descr="C:\Users\wwakeman\AppData\Local\Microsoft\Windows\Temporary Internet Files\Content.IE5\S83AKXWL\MC900053245[1].wm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3303" y="1797685"/>
            <a:ext cx="1051560" cy="2895600"/>
          </a:xfrm>
          <a:prstGeom prst="rect">
            <a:avLst/>
          </a:prstGeom>
          <a:noFill/>
          <a:ln>
            <a:noFill/>
          </a:ln>
        </p:spPr>
      </p:pic>
    </p:spTree>
    <p:extLst>
      <p:ext uri="{BB962C8B-B14F-4D97-AF65-F5344CB8AC3E}">
        <p14:creationId xmlns:p14="http://schemas.microsoft.com/office/powerpoint/2010/main" val="15263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200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nodeType="withEffect">
                                  <p:stCondLst>
                                    <p:cond delay="2000"/>
                                  </p:stCondLst>
                                  <p:childTnLst>
                                    <p:set>
                                      <p:cBhvr>
                                        <p:cTn id="8" dur="1" fill="hold">
                                          <p:stCondLst>
                                            <p:cond delay="0"/>
                                          </p:stCondLst>
                                        </p:cTn>
                                        <p:tgtEl>
                                          <p:spTgt spid="4"/>
                                        </p:tgtEl>
                                        <p:attrNameLst>
                                          <p:attrName>style.visibility</p:attrName>
                                        </p:attrNameLst>
                                      </p:cBhvr>
                                      <p:to>
                                        <p:strVal val="hidden"/>
                                      </p:to>
                                    </p:set>
                                  </p:childTnLst>
                                </p:cTn>
                              </p:par>
                              <p:par>
                                <p:cTn id="9" presetID="1" presetClass="exit" presetSubtype="0" fill="hold" nodeType="withEffect">
                                  <p:stCondLst>
                                    <p:cond delay="200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xit" presetSubtype="0" fill="hold" nodeType="withEffect">
                                  <p:stCondLst>
                                    <p:cond delay="2000"/>
                                  </p:stCondLst>
                                  <p:childTnLst>
                                    <p:set>
                                      <p:cBhvr>
                                        <p:cTn id="12" dur="1" fill="hold">
                                          <p:stCondLst>
                                            <p:cond delay="0"/>
                                          </p:stCondLst>
                                        </p:cTn>
                                        <p:tgtEl>
                                          <p:spTgt spid="13"/>
                                        </p:tgtEl>
                                        <p:attrNameLst>
                                          <p:attrName>style.visibility</p:attrName>
                                        </p:attrNameLst>
                                      </p:cBhvr>
                                      <p:to>
                                        <p:strVal val="hidden"/>
                                      </p:to>
                                    </p:set>
                                  </p:childTnLst>
                                </p:cTn>
                              </p:par>
                              <p:par>
                                <p:cTn id="13" presetID="1" presetClass="exit" presetSubtype="0" fill="hold" nodeType="withEffect">
                                  <p:stCondLst>
                                    <p:cond delay="2000"/>
                                  </p:stCondLst>
                                  <p:childTnLst>
                                    <p:set>
                                      <p:cBhvr>
                                        <p:cTn id="14" dur="1" fill="hold">
                                          <p:stCondLst>
                                            <p:cond delay="0"/>
                                          </p:stCondLst>
                                        </p:cTn>
                                        <p:tgtEl>
                                          <p:spTgt spid="12"/>
                                        </p:tgtEl>
                                        <p:attrNameLst>
                                          <p:attrName>style.visibility</p:attrName>
                                        </p:attrNameLst>
                                      </p:cBhvr>
                                      <p:to>
                                        <p:strVal val="hidden"/>
                                      </p:to>
                                    </p:set>
                                  </p:childTnLst>
                                </p:cTn>
                              </p:par>
                              <p:par>
                                <p:cTn id="15" presetID="1" presetClass="exit" presetSubtype="0" fill="hold" nodeType="withEffect">
                                  <p:stCondLst>
                                    <p:cond delay="2000"/>
                                  </p:stCondLst>
                                  <p:childTnLst>
                                    <p:set>
                                      <p:cBhvr>
                                        <p:cTn id="16" dur="1" fill="hold">
                                          <p:stCondLst>
                                            <p:cond delay="0"/>
                                          </p:stCondLst>
                                        </p:cTn>
                                        <p:tgtEl>
                                          <p:spTgt spid="11"/>
                                        </p:tgtEl>
                                        <p:attrNameLst>
                                          <p:attrName>style.visibility</p:attrName>
                                        </p:attrNameLst>
                                      </p:cBhvr>
                                      <p:to>
                                        <p:strVal val="hidden"/>
                                      </p:to>
                                    </p:set>
                                  </p:childTnLst>
                                </p:cTn>
                              </p:par>
                              <p:par>
                                <p:cTn id="17" presetID="1" presetClass="exit" presetSubtype="0" fill="hold" nodeType="withEffect">
                                  <p:stCondLst>
                                    <p:cond delay="2000"/>
                                  </p:stCondLst>
                                  <p:childTnLst>
                                    <p:set>
                                      <p:cBhvr>
                                        <p:cTn id="18" dur="1" fill="hold">
                                          <p:stCondLst>
                                            <p:cond delay="0"/>
                                          </p:stCondLst>
                                        </p:cTn>
                                        <p:tgtEl>
                                          <p:spTgt spid="9"/>
                                        </p:tgtEl>
                                        <p:attrNameLst>
                                          <p:attrName>style.visibility</p:attrName>
                                        </p:attrNameLst>
                                      </p:cBhvr>
                                      <p:to>
                                        <p:strVal val="hidden"/>
                                      </p:to>
                                    </p:set>
                                  </p:childTnLst>
                                </p:cTn>
                              </p:par>
                              <p:par>
                                <p:cTn id="19" presetID="1" presetClass="exit" presetSubtype="0" fill="hold" nodeType="withEffect">
                                  <p:stCondLst>
                                    <p:cond delay="2000"/>
                                  </p:stCondLst>
                                  <p:childTnLst>
                                    <p:set>
                                      <p:cBhvr>
                                        <p:cTn id="20" dur="1" fill="hold">
                                          <p:stCondLst>
                                            <p:cond delay="0"/>
                                          </p:stCondLst>
                                        </p:cTn>
                                        <p:tgtEl>
                                          <p:spTgt spid="10"/>
                                        </p:tgtEl>
                                        <p:attrNameLst>
                                          <p:attrName>style.visibility</p:attrName>
                                        </p:attrNameLst>
                                      </p:cBhvr>
                                      <p:to>
                                        <p:strVal val="hidden"/>
                                      </p:to>
                                    </p:set>
                                  </p:childTnLst>
                                </p:cTn>
                              </p:par>
                              <p:par>
                                <p:cTn id="21" presetID="1" presetClass="exit" presetSubtype="0" fill="hold" nodeType="withEffect">
                                  <p:stCondLst>
                                    <p:cond delay="2000"/>
                                  </p:stCondLst>
                                  <p:childTnLst>
                                    <p:set>
                                      <p:cBhvr>
                                        <p:cTn id="22" dur="1" fill="hold">
                                          <p:stCondLst>
                                            <p:cond delay="0"/>
                                          </p:stCondLst>
                                        </p:cTn>
                                        <p:tgtEl>
                                          <p:spTgt spid="7"/>
                                        </p:tgtEl>
                                        <p:attrNameLst>
                                          <p:attrName>style.visibility</p:attrName>
                                        </p:attrNameLst>
                                      </p:cBhvr>
                                      <p:to>
                                        <p:strVal val="hidden"/>
                                      </p:to>
                                    </p:set>
                                  </p:childTnLst>
                                </p:cTn>
                              </p:par>
                              <p:par>
                                <p:cTn id="23" presetID="1" presetClass="exit" presetSubtype="0" fill="hold" nodeType="withEffect">
                                  <p:stCondLst>
                                    <p:cond delay="200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endParaRPr lang="en-US" dirty="0"/>
          </a:p>
        </p:txBody>
      </p:sp>
      <p:pic>
        <p:nvPicPr>
          <p:cNvPr id="3" name="Picture 2" descr="C:\Users\wwakeman\AppData\Local\Microsoft\Windows\Temporary Internet Files\Content.IE5\76TJ3LCD\MC900239547[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238532">
            <a:off x="-163830" y="26670"/>
            <a:ext cx="6172200" cy="4968240"/>
          </a:xfrm>
          <a:prstGeom prst="rect">
            <a:avLst/>
          </a:prstGeom>
          <a:noFill/>
          <a:ln>
            <a:noFill/>
          </a:ln>
          <a:effectLst>
            <a:outerShdw blurRad="50800" dist="38100" dir="2700000" algn="tl" rotWithShape="0">
              <a:prstClr val="black">
                <a:alpha val="0"/>
              </a:prstClr>
            </a:outerShdw>
          </a:effectLst>
        </p:spPr>
      </p:pic>
      <p:sp>
        <p:nvSpPr>
          <p:cNvPr id="4" name="Freeform 3"/>
          <p:cNvSpPr/>
          <p:nvPr/>
        </p:nvSpPr>
        <p:spPr>
          <a:xfrm>
            <a:off x="3013710" y="3356610"/>
            <a:ext cx="6294120" cy="3474720"/>
          </a:xfrm>
          <a:custGeom>
            <a:avLst/>
            <a:gdLst>
              <a:gd name="connsiteX0" fmla="*/ 2087880 w 6294120"/>
              <a:gd name="connsiteY0" fmla="*/ 320589 h 2941869"/>
              <a:gd name="connsiteX1" fmla="*/ 2087880 w 6294120"/>
              <a:gd name="connsiteY1" fmla="*/ 320589 h 2941869"/>
              <a:gd name="connsiteX2" fmla="*/ 2956560 w 6294120"/>
              <a:gd name="connsiteY2" fmla="*/ 76749 h 2941869"/>
              <a:gd name="connsiteX3" fmla="*/ 3093720 w 6294120"/>
              <a:gd name="connsiteY3" fmla="*/ 61509 h 2941869"/>
              <a:gd name="connsiteX4" fmla="*/ 4297680 w 6294120"/>
              <a:gd name="connsiteY4" fmla="*/ 46269 h 2941869"/>
              <a:gd name="connsiteX5" fmla="*/ 4373880 w 6294120"/>
              <a:gd name="connsiteY5" fmla="*/ 31029 h 2941869"/>
              <a:gd name="connsiteX6" fmla="*/ 5151120 w 6294120"/>
              <a:gd name="connsiteY6" fmla="*/ 15789 h 2941869"/>
              <a:gd name="connsiteX7" fmla="*/ 5654040 w 6294120"/>
              <a:gd name="connsiteY7" fmla="*/ 15789 h 2941869"/>
              <a:gd name="connsiteX8" fmla="*/ 5791200 w 6294120"/>
              <a:gd name="connsiteY8" fmla="*/ 107229 h 2941869"/>
              <a:gd name="connsiteX9" fmla="*/ 5928360 w 6294120"/>
              <a:gd name="connsiteY9" fmla="*/ 183429 h 2941869"/>
              <a:gd name="connsiteX10" fmla="*/ 5974080 w 6294120"/>
              <a:gd name="connsiteY10" fmla="*/ 229149 h 2941869"/>
              <a:gd name="connsiteX11" fmla="*/ 6126480 w 6294120"/>
              <a:gd name="connsiteY11" fmla="*/ 457749 h 2941869"/>
              <a:gd name="connsiteX12" fmla="*/ 6156960 w 6294120"/>
              <a:gd name="connsiteY12" fmla="*/ 564429 h 2941869"/>
              <a:gd name="connsiteX13" fmla="*/ 6217920 w 6294120"/>
              <a:gd name="connsiteY13" fmla="*/ 716829 h 2941869"/>
              <a:gd name="connsiteX14" fmla="*/ 6248400 w 6294120"/>
              <a:gd name="connsiteY14" fmla="*/ 1097829 h 2941869"/>
              <a:gd name="connsiteX15" fmla="*/ 6263640 w 6294120"/>
              <a:gd name="connsiteY15" fmla="*/ 1859829 h 2941869"/>
              <a:gd name="connsiteX16" fmla="*/ 6278880 w 6294120"/>
              <a:gd name="connsiteY16" fmla="*/ 1936029 h 2941869"/>
              <a:gd name="connsiteX17" fmla="*/ 6294120 w 6294120"/>
              <a:gd name="connsiteY17" fmla="*/ 2027469 h 2941869"/>
              <a:gd name="connsiteX18" fmla="*/ 6248400 w 6294120"/>
              <a:gd name="connsiteY18" fmla="*/ 2362749 h 2941869"/>
              <a:gd name="connsiteX19" fmla="*/ 6202680 w 6294120"/>
              <a:gd name="connsiteY19" fmla="*/ 2484669 h 2941869"/>
              <a:gd name="connsiteX20" fmla="*/ 6019800 w 6294120"/>
              <a:gd name="connsiteY20" fmla="*/ 2530389 h 2941869"/>
              <a:gd name="connsiteX21" fmla="*/ 5364480 w 6294120"/>
              <a:gd name="connsiteY21" fmla="*/ 2545629 h 2941869"/>
              <a:gd name="connsiteX22" fmla="*/ 5288280 w 6294120"/>
              <a:gd name="connsiteY22" fmla="*/ 2576109 h 2941869"/>
              <a:gd name="connsiteX23" fmla="*/ 5227320 w 6294120"/>
              <a:gd name="connsiteY23" fmla="*/ 2606589 h 2941869"/>
              <a:gd name="connsiteX24" fmla="*/ 5181600 w 6294120"/>
              <a:gd name="connsiteY24" fmla="*/ 2621829 h 2941869"/>
              <a:gd name="connsiteX25" fmla="*/ 5074920 w 6294120"/>
              <a:gd name="connsiteY25" fmla="*/ 2682789 h 2941869"/>
              <a:gd name="connsiteX26" fmla="*/ 4953000 w 6294120"/>
              <a:gd name="connsiteY26" fmla="*/ 2743749 h 2941869"/>
              <a:gd name="connsiteX27" fmla="*/ 4892040 w 6294120"/>
              <a:gd name="connsiteY27" fmla="*/ 2789469 h 2941869"/>
              <a:gd name="connsiteX28" fmla="*/ 4678680 w 6294120"/>
              <a:gd name="connsiteY28" fmla="*/ 2880909 h 2941869"/>
              <a:gd name="connsiteX29" fmla="*/ 4617720 w 6294120"/>
              <a:gd name="connsiteY29" fmla="*/ 2911389 h 2941869"/>
              <a:gd name="connsiteX30" fmla="*/ 4251960 w 6294120"/>
              <a:gd name="connsiteY30" fmla="*/ 2941869 h 2941869"/>
              <a:gd name="connsiteX31" fmla="*/ 3200400 w 6294120"/>
              <a:gd name="connsiteY31" fmla="*/ 2926629 h 2941869"/>
              <a:gd name="connsiteX32" fmla="*/ 3017520 w 6294120"/>
              <a:gd name="connsiteY32" fmla="*/ 2865669 h 2941869"/>
              <a:gd name="connsiteX33" fmla="*/ 2499360 w 6294120"/>
              <a:gd name="connsiteY33" fmla="*/ 2865669 h 2941869"/>
              <a:gd name="connsiteX34" fmla="*/ 2286000 w 6294120"/>
              <a:gd name="connsiteY34" fmla="*/ 2850429 h 2941869"/>
              <a:gd name="connsiteX35" fmla="*/ 2179320 w 6294120"/>
              <a:gd name="connsiteY35" fmla="*/ 2819949 h 2941869"/>
              <a:gd name="connsiteX36" fmla="*/ 1722120 w 6294120"/>
              <a:gd name="connsiteY36" fmla="*/ 2789469 h 2941869"/>
              <a:gd name="connsiteX37" fmla="*/ 1569720 w 6294120"/>
              <a:gd name="connsiteY37" fmla="*/ 2774229 h 2941869"/>
              <a:gd name="connsiteX38" fmla="*/ 1417320 w 6294120"/>
              <a:gd name="connsiteY38" fmla="*/ 2743749 h 2941869"/>
              <a:gd name="connsiteX39" fmla="*/ 1341120 w 6294120"/>
              <a:gd name="connsiteY39" fmla="*/ 2728509 h 2941869"/>
              <a:gd name="connsiteX40" fmla="*/ 1280160 w 6294120"/>
              <a:gd name="connsiteY40" fmla="*/ 2713269 h 2941869"/>
              <a:gd name="connsiteX41" fmla="*/ 1188720 w 6294120"/>
              <a:gd name="connsiteY41" fmla="*/ 2698029 h 2941869"/>
              <a:gd name="connsiteX42" fmla="*/ 1082040 w 6294120"/>
              <a:gd name="connsiteY42" fmla="*/ 2667549 h 2941869"/>
              <a:gd name="connsiteX43" fmla="*/ 762000 w 6294120"/>
              <a:gd name="connsiteY43" fmla="*/ 2652309 h 2941869"/>
              <a:gd name="connsiteX44" fmla="*/ 701040 w 6294120"/>
              <a:gd name="connsiteY44" fmla="*/ 2621829 h 2941869"/>
              <a:gd name="connsiteX45" fmla="*/ 655320 w 6294120"/>
              <a:gd name="connsiteY45" fmla="*/ 2606589 h 2941869"/>
              <a:gd name="connsiteX46" fmla="*/ 563880 w 6294120"/>
              <a:gd name="connsiteY46" fmla="*/ 2560869 h 2941869"/>
              <a:gd name="connsiteX47" fmla="*/ 518160 w 6294120"/>
              <a:gd name="connsiteY47" fmla="*/ 2545629 h 2941869"/>
              <a:gd name="connsiteX48" fmla="*/ 411480 w 6294120"/>
              <a:gd name="connsiteY48" fmla="*/ 2499909 h 2941869"/>
              <a:gd name="connsiteX49" fmla="*/ 274320 w 6294120"/>
              <a:gd name="connsiteY49" fmla="*/ 2393229 h 2941869"/>
              <a:gd name="connsiteX50" fmla="*/ 228600 w 6294120"/>
              <a:gd name="connsiteY50" fmla="*/ 2377989 h 2941869"/>
              <a:gd name="connsiteX51" fmla="*/ 137160 w 6294120"/>
              <a:gd name="connsiteY51" fmla="*/ 2286549 h 2941869"/>
              <a:gd name="connsiteX52" fmla="*/ 106680 w 6294120"/>
              <a:gd name="connsiteY52" fmla="*/ 2210349 h 2941869"/>
              <a:gd name="connsiteX53" fmla="*/ 76200 w 6294120"/>
              <a:gd name="connsiteY53" fmla="*/ 2149389 h 2941869"/>
              <a:gd name="connsiteX54" fmla="*/ 45720 w 6294120"/>
              <a:gd name="connsiteY54" fmla="*/ 1981749 h 2941869"/>
              <a:gd name="connsiteX55" fmla="*/ 0 w 6294120"/>
              <a:gd name="connsiteY55" fmla="*/ 1631229 h 2941869"/>
              <a:gd name="connsiteX56" fmla="*/ 15240 w 6294120"/>
              <a:gd name="connsiteY56" fmla="*/ 1585509 h 2941869"/>
              <a:gd name="connsiteX57" fmla="*/ 30480 w 6294120"/>
              <a:gd name="connsiteY57" fmla="*/ 1326429 h 2941869"/>
              <a:gd name="connsiteX58" fmla="*/ 137160 w 6294120"/>
              <a:gd name="connsiteY58" fmla="*/ 1219749 h 2941869"/>
              <a:gd name="connsiteX59" fmla="*/ 182880 w 6294120"/>
              <a:gd name="connsiteY59" fmla="*/ 1158789 h 2941869"/>
              <a:gd name="connsiteX60" fmla="*/ 228600 w 6294120"/>
              <a:gd name="connsiteY60" fmla="*/ 1113069 h 2941869"/>
              <a:gd name="connsiteX61" fmla="*/ 259080 w 6294120"/>
              <a:gd name="connsiteY61" fmla="*/ 1021629 h 2941869"/>
              <a:gd name="connsiteX62" fmla="*/ 365760 w 6294120"/>
              <a:gd name="connsiteY62" fmla="*/ 945429 h 2941869"/>
              <a:gd name="connsiteX63" fmla="*/ 426720 w 6294120"/>
              <a:gd name="connsiteY63" fmla="*/ 899709 h 2941869"/>
              <a:gd name="connsiteX64" fmla="*/ 472440 w 6294120"/>
              <a:gd name="connsiteY64" fmla="*/ 884469 h 2941869"/>
              <a:gd name="connsiteX65" fmla="*/ 502920 w 6294120"/>
              <a:gd name="connsiteY65" fmla="*/ 838749 h 2941869"/>
              <a:gd name="connsiteX66" fmla="*/ 624840 w 6294120"/>
              <a:gd name="connsiteY66" fmla="*/ 747309 h 2941869"/>
              <a:gd name="connsiteX67" fmla="*/ 685800 w 6294120"/>
              <a:gd name="connsiteY67" fmla="*/ 732069 h 2941869"/>
              <a:gd name="connsiteX68" fmla="*/ 822960 w 6294120"/>
              <a:gd name="connsiteY68" fmla="*/ 716829 h 2941869"/>
              <a:gd name="connsiteX69" fmla="*/ 914400 w 6294120"/>
              <a:gd name="connsiteY69" fmla="*/ 701589 h 2941869"/>
              <a:gd name="connsiteX70" fmla="*/ 960120 w 6294120"/>
              <a:gd name="connsiteY70" fmla="*/ 671109 h 2941869"/>
              <a:gd name="connsiteX71" fmla="*/ 1127760 w 6294120"/>
              <a:gd name="connsiteY71" fmla="*/ 640629 h 2941869"/>
              <a:gd name="connsiteX72" fmla="*/ 1234440 w 6294120"/>
              <a:gd name="connsiteY72" fmla="*/ 610149 h 2941869"/>
              <a:gd name="connsiteX73" fmla="*/ 1280160 w 6294120"/>
              <a:gd name="connsiteY73" fmla="*/ 594909 h 2941869"/>
              <a:gd name="connsiteX74" fmla="*/ 1386840 w 6294120"/>
              <a:gd name="connsiteY74" fmla="*/ 564429 h 2941869"/>
              <a:gd name="connsiteX75" fmla="*/ 1478280 w 6294120"/>
              <a:gd name="connsiteY75" fmla="*/ 533949 h 2941869"/>
              <a:gd name="connsiteX76" fmla="*/ 1524000 w 6294120"/>
              <a:gd name="connsiteY76" fmla="*/ 518709 h 2941869"/>
              <a:gd name="connsiteX77" fmla="*/ 1569720 w 6294120"/>
              <a:gd name="connsiteY77" fmla="*/ 488229 h 2941869"/>
              <a:gd name="connsiteX78" fmla="*/ 1767840 w 6294120"/>
              <a:gd name="connsiteY78" fmla="*/ 442509 h 2941869"/>
              <a:gd name="connsiteX79" fmla="*/ 1859280 w 6294120"/>
              <a:gd name="connsiteY79" fmla="*/ 396789 h 2941869"/>
              <a:gd name="connsiteX80" fmla="*/ 1950720 w 6294120"/>
              <a:gd name="connsiteY80" fmla="*/ 366309 h 2941869"/>
              <a:gd name="connsiteX81" fmla="*/ 2072640 w 6294120"/>
              <a:gd name="connsiteY81" fmla="*/ 320589 h 2941869"/>
              <a:gd name="connsiteX82" fmla="*/ 2179320 w 6294120"/>
              <a:gd name="connsiteY82" fmla="*/ 305349 h 2941869"/>
              <a:gd name="connsiteX83" fmla="*/ 2194560 w 6294120"/>
              <a:gd name="connsiteY83" fmla="*/ 305349 h 2941869"/>
              <a:gd name="connsiteX84" fmla="*/ 2179320 w 6294120"/>
              <a:gd name="connsiteY84" fmla="*/ 305349 h 294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6294120" h="2941869">
                <a:moveTo>
                  <a:pt x="2087880" y="320589"/>
                </a:moveTo>
                <a:lnTo>
                  <a:pt x="2087880" y="320589"/>
                </a:lnTo>
                <a:cubicBezTo>
                  <a:pt x="2462297" y="201456"/>
                  <a:pt x="2522155" y="175477"/>
                  <a:pt x="2956560" y="76749"/>
                </a:cubicBezTo>
                <a:cubicBezTo>
                  <a:pt x="3001417" y="66554"/>
                  <a:pt x="3048000" y="66589"/>
                  <a:pt x="3093720" y="61509"/>
                </a:cubicBezTo>
                <a:cubicBezTo>
                  <a:pt x="3670698" y="86595"/>
                  <a:pt x="3468380" y="87054"/>
                  <a:pt x="4297680" y="46269"/>
                </a:cubicBezTo>
                <a:cubicBezTo>
                  <a:pt x="4323552" y="44997"/>
                  <a:pt x="4347993" y="31954"/>
                  <a:pt x="4373880" y="31029"/>
                </a:cubicBezTo>
                <a:cubicBezTo>
                  <a:pt x="4632845" y="21780"/>
                  <a:pt x="4892040" y="20869"/>
                  <a:pt x="5151120" y="15789"/>
                </a:cubicBezTo>
                <a:cubicBezTo>
                  <a:pt x="5277685" y="8758"/>
                  <a:pt x="5520860" y="-15921"/>
                  <a:pt x="5654040" y="15789"/>
                </a:cubicBezTo>
                <a:cubicBezTo>
                  <a:pt x="5683135" y="22716"/>
                  <a:pt x="5753793" y="88525"/>
                  <a:pt x="5791200" y="107229"/>
                </a:cubicBezTo>
                <a:cubicBezTo>
                  <a:pt x="5834624" y="128941"/>
                  <a:pt x="5890088" y="154725"/>
                  <a:pt x="5928360" y="183429"/>
                </a:cubicBezTo>
                <a:cubicBezTo>
                  <a:pt x="5945602" y="196361"/>
                  <a:pt x="5960939" y="212066"/>
                  <a:pt x="5974080" y="229149"/>
                </a:cubicBezTo>
                <a:cubicBezTo>
                  <a:pt x="6054383" y="333543"/>
                  <a:pt x="6069571" y="362900"/>
                  <a:pt x="6126480" y="457749"/>
                </a:cubicBezTo>
                <a:cubicBezTo>
                  <a:pt x="6136114" y="496285"/>
                  <a:pt x="6142384" y="527990"/>
                  <a:pt x="6156960" y="564429"/>
                </a:cubicBezTo>
                <a:cubicBezTo>
                  <a:pt x="6226357" y="737923"/>
                  <a:pt x="6183242" y="612794"/>
                  <a:pt x="6217920" y="716829"/>
                </a:cubicBezTo>
                <a:cubicBezTo>
                  <a:pt x="6231069" y="848321"/>
                  <a:pt x="6244259" y="963236"/>
                  <a:pt x="6248400" y="1097829"/>
                </a:cubicBezTo>
                <a:cubicBezTo>
                  <a:pt x="6256213" y="1351760"/>
                  <a:pt x="6254408" y="1605946"/>
                  <a:pt x="6263640" y="1859829"/>
                </a:cubicBezTo>
                <a:cubicBezTo>
                  <a:pt x="6264581" y="1885715"/>
                  <a:pt x="6274246" y="1910544"/>
                  <a:pt x="6278880" y="1936029"/>
                </a:cubicBezTo>
                <a:cubicBezTo>
                  <a:pt x="6284408" y="1966431"/>
                  <a:pt x="6289040" y="1996989"/>
                  <a:pt x="6294120" y="2027469"/>
                </a:cubicBezTo>
                <a:cubicBezTo>
                  <a:pt x="6265099" y="2549839"/>
                  <a:pt x="6322942" y="2163970"/>
                  <a:pt x="6248400" y="2362749"/>
                </a:cubicBezTo>
                <a:cubicBezTo>
                  <a:pt x="6233092" y="2403570"/>
                  <a:pt x="6236624" y="2450725"/>
                  <a:pt x="6202680" y="2484669"/>
                </a:cubicBezTo>
                <a:cubicBezTo>
                  <a:pt x="6163030" y="2524319"/>
                  <a:pt x="6059805" y="2528820"/>
                  <a:pt x="6019800" y="2530389"/>
                </a:cubicBezTo>
                <a:cubicBezTo>
                  <a:pt x="5801469" y="2538951"/>
                  <a:pt x="5582920" y="2540549"/>
                  <a:pt x="5364480" y="2545629"/>
                </a:cubicBezTo>
                <a:cubicBezTo>
                  <a:pt x="5339080" y="2555789"/>
                  <a:pt x="5313279" y="2564998"/>
                  <a:pt x="5288280" y="2576109"/>
                </a:cubicBezTo>
                <a:cubicBezTo>
                  <a:pt x="5267520" y="2585336"/>
                  <a:pt x="5248202" y="2597640"/>
                  <a:pt x="5227320" y="2606589"/>
                </a:cubicBezTo>
                <a:cubicBezTo>
                  <a:pt x="5212555" y="2612917"/>
                  <a:pt x="5195968" y="2614645"/>
                  <a:pt x="5181600" y="2621829"/>
                </a:cubicBezTo>
                <a:cubicBezTo>
                  <a:pt x="5144968" y="2640145"/>
                  <a:pt x="5111058" y="2663515"/>
                  <a:pt x="5074920" y="2682789"/>
                </a:cubicBezTo>
                <a:cubicBezTo>
                  <a:pt x="5034829" y="2704171"/>
                  <a:pt x="4989350" y="2716487"/>
                  <a:pt x="4953000" y="2743749"/>
                </a:cubicBezTo>
                <a:cubicBezTo>
                  <a:pt x="4932680" y="2758989"/>
                  <a:pt x="4913579" y="2776007"/>
                  <a:pt x="4892040" y="2789469"/>
                </a:cubicBezTo>
                <a:cubicBezTo>
                  <a:pt x="4834409" y="2825489"/>
                  <a:pt x="4726301" y="2857098"/>
                  <a:pt x="4678680" y="2880909"/>
                </a:cubicBezTo>
                <a:cubicBezTo>
                  <a:pt x="4658360" y="2891069"/>
                  <a:pt x="4639480" y="2904861"/>
                  <a:pt x="4617720" y="2911389"/>
                </a:cubicBezTo>
                <a:cubicBezTo>
                  <a:pt x="4535095" y="2936176"/>
                  <a:pt x="4263278" y="2941240"/>
                  <a:pt x="4251960" y="2941869"/>
                </a:cubicBezTo>
                <a:lnTo>
                  <a:pt x="3200400" y="2926629"/>
                </a:lnTo>
                <a:cubicBezTo>
                  <a:pt x="3055730" y="2922920"/>
                  <a:pt x="3089250" y="2937399"/>
                  <a:pt x="3017520" y="2865669"/>
                </a:cubicBezTo>
                <a:cubicBezTo>
                  <a:pt x="2823930" y="2930199"/>
                  <a:pt x="2972098" y="2886680"/>
                  <a:pt x="2499360" y="2865669"/>
                </a:cubicBezTo>
                <a:cubicBezTo>
                  <a:pt x="2428129" y="2862503"/>
                  <a:pt x="2357120" y="2855509"/>
                  <a:pt x="2286000" y="2850429"/>
                </a:cubicBezTo>
                <a:cubicBezTo>
                  <a:pt x="2251860" y="2839049"/>
                  <a:pt x="2214859" y="2825416"/>
                  <a:pt x="2179320" y="2819949"/>
                </a:cubicBezTo>
                <a:cubicBezTo>
                  <a:pt x="2033895" y="2797576"/>
                  <a:pt x="1860857" y="2796076"/>
                  <a:pt x="1722120" y="2789469"/>
                </a:cubicBezTo>
                <a:cubicBezTo>
                  <a:pt x="1671320" y="2784389"/>
                  <a:pt x="1620209" y="2781802"/>
                  <a:pt x="1569720" y="2774229"/>
                </a:cubicBezTo>
                <a:cubicBezTo>
                  <a:pt x="1518487" y="2766544"/>
                  <a:pt x="1468120" y="2753909"/>
                  <a:pt x="1417320" y="2743749"/>
                </a:cubicBezTo>
                <a:cubicBezTo>
                  <a:pt x="1391920" y="2738669"/>
                  <a:pt x="1366250" y="2734791"/>
                  <a:pt x="1341120" y="2728509"/>
                </a:cubicBezTo>
                <a:cubicBezTo>
                  <a:pt x="1320800" y="2723429"/>
                  <a:pt x="1300699" y="2717377"/>
                  <a:pt x="1280160" y="2713269"/>
                </a:cubicBezTo>
                <a:cubicBezTo>
                  <a:pt x="1249860" y="2707209"/>
                  <a:pt x="1218885" y="2704732"/>
                  <a:pt x="1188720" y="2698029"/>
                </a:cubicBezTo>
                <a:cubicBezTo>
                  <a:pt x="1142060" y="2687660"/>
                  <a:pt x="1133902" y="2671698"/>
                  <a:pt x="1082040" y="2667549"/>
                </a:cubicBezTo>
                <a:cubicBezTo>
                  <a:pt x="975579" y="2659032"/>
                  <a:pt x="868680" y="2657389"/>
                  <a:pt x="762000" y="2652309"/>
                </a:cubicBezTo>
                <a:cubicBezTo>
                  <a:pt x="741680" y="2642149"/>
                  <a:pt x="721922" y="2630778"/>
                  <a:pt x="701040" y="2621829"/>
                </a:cubicBezTo>
                <a:cubicBezTo>
                  <a:pt x="686275" y="2615501"/>
                  <a:pt x="670000" y="2613113"/>
                  <a:pt x="655320" y="2606589"/>
                </a:cubicBezTo>
                <a:cubicBezTo>
                  <a:pt x="624179" y="2592749"/>
                  <a:pt x="595021" y="2574709"/>
                  <a:pt x="563880" y="2560869"/>
                </a:cubicBezTo>
                <a:cubicBezTo>
                  <a:pt x="549200" y="2554345"/>
                  <a:pt x="532528" y="2552813"/>
                  <a:pt x="518160" y="2545629"/>
                </a:cubicBezTo>
                <a:cubicBezTo>
                  <a:pt x="412914" y="2493006"/>
                  <a:pt x="538351" y="2531627"/>
                  <a:pt x="411480" y="2499909"/>
                </a:cubicBezTo>
                <a:cubicBezTo>
                  <a:pt x="372032" y="2460461"/>
                  <a:pt x="329006" y="2411458"/>
                  <a:pt x="274320" y="2393229"/>
                </a:cubicBezTo>
                <a:lnTo>
                  <a:pt x="228600" y="2377989"/>
                </a:lnTo>
                <a:cubicBezTo>
                  <a:pt x="198120" y="2347509"/>
                  <a:pt x="153169" y="2326571"/>
                  <a:pt x="137160" y="2286549"/>
                </a:cubicBezTo>
                <a:cubicBezTo>
                  <a:pt x="127000" y="2261149"/>
                  <a:pt x="117791" y="2235348"/>
                  <a:pt x="106680" y="2210349"/>
                </a:cubicBezTo>
                <a:cubicBezTo>
                  <a:pt x="97453" y="2189589"/>
                  <a:pt x="84177" y="2170661"/>
                  <a:pt x="76200" y="2149389"/>
                </a:cubicBezTo>
                <a:cubicBezTo>
                  <a:pt x="60226" y="2106792"/>
                  <a:pt x="50240" y="2017908"/>
                  <a:pt x="45720" y="1981749"/>
                </a:cubicBezTo>
                <a:cubicBezTo>
                  <a:pt x="3107" y="1640845"/>
                  <a:pt x="32564" y="1826613"/>
                  <a:pt x="0" y="1631229"/>
                </a:cubicBezTo>
                <a:cubicBezTo>
                  <a:pt x="5080" y="1615989"/>
                  <a:pt x="13642" y="1601494"/>
                  <a:pt x="15240" y="1585509"/>
                </a:cubicBezTo>
                <a:cubicBezTo>
                  <a:pt x="23848" y="1499429"/>
                  <a:pt x="11308" y="1410787"/>
                  <a:pt x="30480" y="1326429"/>
                </a:cubicBezTo>
                <a:cubicBezTo>
                  <a:pt x="48476" y="1247246"/>
                  <a:pt x="95011" y="1261898"/>
                  <a:pt x="137160" y="1219749"/>
                </a:cubicBezTo>
                <a:cubicBezTo>
                  <a:pt x="155121" y="1201788"/>
                  <a:pt x="166350" y="1178074"/>
                  <a:pt x="182880" y="1158789"/>
                </a:cubicBezTo>
                <a:cubicBezTo>
                  <a:pt x="196906" y="1142425"/>
                  <a:pt x="213360" y="1128309"/>
                  <a:pt x="228600" y="1113069"/>
                </a:cubicBezTo>
                <a:cubicBezTo>
                  <a:pt x="238760" y="1082589"/>
                  <a:pt x="233377" y="1040906"/>
                  <a:pt x="259080" y="1021629"/>
                </a:cubicBezTo>
                <a:cubicBezTo>
                  <a:pt x="458306" y="872209"/>
                  <a:pt x="209767" y="1056852"/>
                  <a:pt x="365760" y="945429"/>
                </a:cubicBezTo>
                <a:cubicBezTo>
                  <a:pt x="386429" y="930666"/>
                  <a:pt x="404667" y="912311"/>
                  <a:pt x="426720" y="899709"/>
                </a:cubicBezTo>
                <a:cubicBezTo>
                  <a:pt x="440668" y="891739"/>
                  <a:pt x="457200" y="889549"/>
                  <a:pt x="472440" y="884469"/>
                </a:cubicBezTo>
                <a:cubicBezTo>
                  <a:pt x="482600" y="869229"/>
                  <a:pt x="489306" y="851002"/>
                  <a:pt x="502920" y="838749"/>
                </a:cubicBezTo>
                <a:cubicBezTo>
                  <a:pt x="540679" y="804766"/>
                  <a:pt x="580960" y="772906"/>
                  <a:pt x="624840" y="747309"/>
                </a:cubicBezTo>
                <a:cubicBezTo>
                  <a:pt x="642932" y="736755"/>
                  <a:pt x="665098" y="735254"/>
                  <a:pt x="685800" y="732069"/>
                </a:cubicBezTo>
                <a:cubicBezTo>
                  <a:pt x="731266" y="725074"/>
                  <a:pt x="777362" y="722909"/>
                  <a:pt x="822960" y="716829"/>
                </a:cubicBezTo>
                <a:cubicBezTo>
                  <a:pt x="853589" y="712745"/>
                  <a:pt x="883920" y="706669"/>
                  <a:pt x="914400" y="701589"/>
                </a:cubicBezTo>
                <a:cubicBezTo>
                  <a:pt x="929640" y="691429"/>
                  <a:pt x="943737" y="679300"/>
                  <a:pt x="960120" y="671109"/>
                </a:cubicBezTo>
                <a:cubicBezTo>
                  <a:pt x="1007106" y="647616"/>
                  <a:pt x="1085732" y="645882"/>
                  <a:pt x="1127760" y="640629"/>
                </a:cubicBezTo>
                <a:cubicBezTo>
                  <a:pt x="1237381" y="604089"/>
                  <a:pt x="1100487" y="648421"/>
                  <a:pt x="1234440" y="610149"/>
                </a:cubicBezTo>
                <a:cubicBezTo>
                  <a:pt x="1249886" y="605736"/>
                  <a:pt x="1264773" y="599525"/>
                  <a:pt x="1280160" y="594909"/>
                </a:cubicBezTo>
                <a:cubicBezTo>
                  <a:pt x="1315583" y="584282"/>
                  <a:pt x="1351492" y="575305"/>
                  <a:pt x="1386840" y="564429"/>
                </a:cubicBezTo>
                <a:cubicBezTo>
                  <a:pt x="1417548" y="554980"/>
                  <a:pt x="1447800" y="544109"/>
                  <a:pt x="1478280" y="533949"/>
                </a:cubicBezTo>
                <a:cubicBezTo>
                  <a:pt x="1493520" y="528869"/>
                  <a:pt x="1510634" y="527620"/>
                  <a:pt x="1524000" y="518709"/>
                </a:cubicBezTo>
                <a:cubicBezTo>
                  <a:pt x="1539240" y="508549"/>
                  <a:pt x="1552570" y="494660"/>
                  <a:pt x="1569720" y="488229"/>
                </a:cubicBezTo>
                <a:cubicBezTo>
                  <a:pt x="1669330" y="450875"/>
                  <a:pt x="1649362" y="501748"/>
                  <a:pt x="1767840" y="442509"/>
                </a:cubicBezTo>
                <a:cubicBezTo>
                  <a:pt x="1798320" y="427269"/>
                  <a:pt x="1827824" y="409896"/>
                  <a:pt x="1859280" y="396789"/>
                </a:cubicBezTo>
                <a:cubicBezTo>
                  <a:pt x="1888937" y="384432"/>
                  <a:pt x="1921983" y="380677"/>
                  <a:pt x="1950720" y="366309"/>
                </a:cubicBezTo>
                <a:cubicBezTo>
                  <a:pt x="2011123" y="336108"/>
                  <a:pt x="2007426" y="332446"/>
                  <a:pt x="2072640" y="320589"/>
                </a:cubicBezTo>
                <a:cubicBezTo>
                  <a:pt x="2107982" y="314163"/>
                  <a:pt x="2179320" y="305349"/>
                  <a:pt x="2179320" y="305349"/>
                </a:cubicBezTo>
                <a:lnTo>
                  <a:pt x="2194560" y="305349"/>
                </a:lnTo>
                <a:lnTo>
                  <a:pt x="2179320" y="305349"/>
                </a:lnTo>
              </a:path>
            </a:pathLst>
          </a:cu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623310" y="4926330"/>
            <a:ext cx="624840" cy="594360"/>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623310" y="5520690"/>
            <a:ext cx="624840" cy="594360"/>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4248150" y="4926330"/>
            <a:ext cx="624840" cy="594360"/>
          </a:xfrm>
          <a:prstGeom prst="rect">
            <a:avLst/>
          </a:prstGeom>
          <a:noFill/>
          <a:ln>
            <a:noFill/>
          </a:ln>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6198870" y="3905250"/>
            <a:ext cx="624840" cy="594360"/>
          </a:xfrm>
          <a:prstGeom prst="rect">
            <a:avLst/>
          </a:prstGeom>
          <a:noFill/>
          <a:ln>
            <a:noFill/>
          </a:ln>
        </p:spPr>
      </p:pic>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6198870" y="4499610"/>
            <a:ext cx="624840" cy="594360"/>
          </a:xfrm>
          <a:prstGeom prst="rect">
            <a:avLst/>
          </a:prstGeom>
          <a:noFill/>
          <a:ln>
            <a:noFill/>
          </a:ln>
        </p:spPr>
      </p:pic>
      <p:pic>
        <p:nvPicPr>
          <p:cNvPr id="10" name="Picture 9"/>
          <p:cNvPicPr/>
          <p:nvPr/>
        </p:nvPicPr>
        <p:blipFill>
          <a:blip r:embed="rId3">
            <a:extLst>
              <a:ext uri="{28A0092B-C50C-407E-A947-70E740481C1C}">
                <a14:useLocalDpi xmlns:a14="http://schemas.microsoft.com/office/drawing/2010/main" val="0"/>
              </a:ext>
            </a:extLst>
          </a:blip>
          <a:srcRect/>
          <a:stretch>
            <a:fillRect/>
          </a:stretch>
        </p:blipFill>
        <p:spPr bwMode="auto">
          <a:xfrm>
            <a:off x="6823710" y="3905250"/>
            <a:ext cx="624840" cy="594360"/>
          </a:xfrm>
          <a:prstGeom prst="rect">
            <a:avLst/>
          </a:prstGeom>
          <a:noFill/>
          <a:ln>
            <a:noFill/>
          </a:ln>
        </p:spPr>
      </p:pic>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6823710" y="4484370"/>
            <a:ext cx="624840" cy="594360"/>
          </a:xfrm>
          <a:prstGeom prst="rect">
            <a:avLst/>
          </a:prstGeom>
          <a:noFill/>
          <a:ln>
            <a:noFill/>
          </a:ln>
        </p:spPr>
      </p:pic>
      <p:pic>
        <p:nvPicPr>
          <p:cNvPr id="12" name="Picture 11"/>
          <p:cNvPicPr/>
          <p:nvPr/>
        </p:nvPicPr>
        <p:blipFill>
          <a:blip r:embed="rId3">
            <a:extLst>
              <a:ext uri="{28A0092B-C50C-407E-A947-70E740481C1C}">
                <a14:useLocalDpi xmlns:a14="http://schemas.microsoft.com/office/drawing/2010/main" val="0"/>
              </a:ext>
            </a:extLst>
          </a:blip>
          <a:srcRect/>
          <a:stretch>
            <a:fillRect/>
          </a:stretch>
        </p:blipFill>
        <p:spPr bwMode="auto">
          <a:xfrm>
            <a:off x="4690110" y="5795010"/>
            <a:ext cx="624840" cy="594360"/>
          </a:xfrm>
          <a:prstGeom prst="rect">
            <a:avLst/>
          </a:prstGeom>
          <a:noFill/>
          <a:ln>
            <a:noFill/>
          </a:ln>
        </p:spPr>
      </p:pic>
      <p:pic>
        <p:nvPicPr>
          <p:cNvPr id="13" name="Picture 12"/>
          <p:cNvPicPr/>
          <p:nvPr/>
        </p:nvPicPr>
        <p:blipFill>
          <a:blip r:embed="rId3">
            <a:extLst>
              <a:ext uri="{28A0092B-C50C-407E-A947-70E740481C1C}">
                <a14:useLocalDpi xmlns:a14="http://schemas.microsoft.com/office/drawing/2010/main" val="0"/>
              </a:ext>
            </a:extLst>
          </a:blip>
          <a:srcRect/>
          <a:stretch>
            <a:fillRect/>
          </a:stretch>
        </p:blipFill>
        <p:spPr bwMode="auto">
          <a:xfrm>
            <a:off x="5330190" y="5170170"/>
            <a:ext cx="624840" cy="594360"/>
          </a:xfrm>
          <a:prstGeom prst="rect">
            <a:avLst/>
          </a:prstGeom>
          <a:noFill/>
          <a:ln>
            <a:noFill/>
          </a:ln>
        </p:spPr>
      </p:pic>
      <p:pic>
        <p:nvPicPr>
          <p:cNvPr id="14" name="Picture 13"/>
          <p:cNvPicPr/>
          <p:nvPr/>
        </p:nvPicPr>
        <p:blipFill>
          <a:blip r:embed="rId3">
            <a:extLst>
              <a:ext uri="{28A0092B-C50C-407E-A947-70E740481C1C}">
                <a14:useLocalDpi xmlns:a14="http://schemas.microsoft.com/office/drawing/2010/main" val="0"/>
              </a:ext>
            </a:extLst>
          </a:blip>
          <a:srcRect/>
          <a:stretch>
            <a:fillRect/>
          </a:stretch>
        </p:blipFill>
        <p:spPr bwMode="auto">
          <a:xfrm>
            <a:off x="5314950" y="5795010"/>
            <a:ext cx="624840" cy="594360"/>
          </a:xfrm>
          <a:prstGeom prst="rect">
            <a:avLst/>
          </a:prstGeom>
          <a:noFill/>
          <a:ln>
            <a:noFill/>
          </a:ln>
        </p:spPr>
      </p:pic>
      <p:pic>
        <p:nvPicPr>
          <p:cNvPr id="15" name="Picture 14"/>
          <p:cNvPicPr/>
          <p:nvPr/>
        </p:nvPicPr>
        <p:blipFill>
          <a:blip r:embed="rId3">
            <a:extLst>
              <a:ext uri="{28A0092B-C50C-407E-A947-70E740481C1C}">
                <a14:useLocalDpi xmlns:a14="http://schemas.microsoft.com/office/drawing/2010/main" val="0"/>
              </a:ext>
            </a:extLst>
          </a:blip>
          <a:srcRect/>
          <a:stretch>
            <a:fillRect/>
          </a:stretch>
        </p:blipFill>
        <p:spPr bwMode="auto">
          <a:xfrm>
            <a:off x="8149590" y="4834890"/>
            <a:ext cx="624840" cy="594360"/>
          </a:xfrm>
          <a:prstGeom prst="rect">
            <a:avLst/>
          </a:prstGeom>
          <a:noFill/>
          <a:ln>
            <a:noFill/>
          </a:ln>
        </p:spPr>
      </p:pic>
      <p:pic>
        <p:nvPicPr>
          <p:cNvPr id="16" name="Picture 15"/>
          <p:cNvPicPr/>
          <p:nvPr/>
        </p:nvPicPr>
        <p:blipFill>
          <a:blip r:embed="rId3">
            <a:extLst>
              <a:ext uri="{28A0092B-C50C-407E-A947-70E740481C1C}">
                <a14:useLocalDpi xmlns:a14="http://schemas.microsoft.com/office/drawing/2010/main" val="0"/>
              </a:ext>
            </a:extLst>
          </a:blip>
          <a:srcRect/>
          <a:stretch>
            <a:fillRect/>
          </a:stretch>
        </p:blipFill>
        <p:spPr bwMode="auto">
          <a:xfrm>
            <a:off x="8149590" y="5414010"/>
            <a:ext cx="624840" cy="594360"/>
          </a:xfrm>
          <a:prstGeom prst="rect">
            <a:avLst/>
          </a:prstGeom>
          <a:noFill/>
          <a:ln>
            <a:noFill/>
          </a:ln>
        </p:spPr>
      </p:pic>
      <p:pic>
        <p:nvPicPr>
          <p:cNvPr id="17" name="Picture 16" descr="C:\Users\wwakeman\AppData\Local\Microsoft\Windows\Temporary Internet Files\Content.IE5\S83AKXWL\MC900053245[1].wm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750" y="3188970"/>
            <a:ext cx="1051560" cy="2849880"/>
          </a:xfrm>
          <a:prstGeom prst="rect">
            <a:avLst/>
          </a:prstGeom>
          <a:noFill/>
          <a:ln>
            <a:noFill/>
          </a:ln>
        </p:spPr>
      </p:pic>
    </p:spTree>
    <p:extLst>
      <p:ext uri="{BB962C8B-B14F-4D97-AF65-F5344CB8AC3E}">
        <p14:creationId xmlns:p14="http://schemas.microsoft.com/office/powerpoint/2010/main" val="120617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par>
                          <p:cTn id="29" fill="hold">
                            <p:stCondLst>
                              <p:cond delay="0"/>
                            </p:stCondLst>
                            <p:childTnLst>
                              <p:par>
                                <p:cTn id="30" presetID="1" presetClass="exit" presetSubtype="0" fill="hold" nodeType="afterEffect">
                                  <p:stCondLst>
                                    <p:cond delay="2500"/>
                                  </p:stCondLst>
                                  <p:childTnLst>
                                    <p:set>
                                      <p:cBhvr>
                                        <p:cTn id="31" dur="1" fill="hold">
                                          <p:stCondLst>
                                            <p:cond delay="0"/>
                                          </p:stCondLst>
                                        </p:cTn>
                                        <p:tgtEl>
                                          <p:spTgt spid="5"/>
                                        </p:tgtEl>
                                        <p:attrNameLst>
                                          <p:attrName>style.visibility</p:attrName>
                                        </p:attrNameLst>
                                      </p:cBhvr>
                                      <p:to>
                                        <p:strVal val="hidden"/>
                                      </p:to>
                                    </p:set>
                                  </p:childTnLst>
                                </p:cTn>
                              </p:par>
                              <p:par>
                                <p:cTn id="32" presetID="1" presetClass="exit" presetSubtype="0" fill="hold" nodeType="withEffect">
                                  <p:stCondLst>
                                    <p:cond delay="2500"/>
                                  </p:stCondLst>
                                  <p:childTnLst>
                                    <p:set>
                                      <p:cBhvr>
                                        <p:cTn id="33" dur="1" fill="hold">
                                          <p:stCondLst>
                                            <p:cond delay="0"/>
                                          </p:stCondLst>
                                        </p:cTn>
                                        <p:tgtEl>
                                          <p:spTgt spid="7"/>
                                        </p:tgtEl>
                                        <p:attrNameLst>
                                          <p:attrName>style.visibility</p:attrName>
                                        </p:attrNameLst>
                                      </p:cBhvr>
                                      <p:to>
                                        <p:strVal val="hidden"/>
                                      </p:to>
                                    </p:set>
                                  </p:childTnLst>
                                </p:cTn>
                              </p:par>
                              <p:par>
                                <p:cTn id="34" presetID="1" presetClass="exit" presetSubtype="0" fill="hold" nodeType="withEffect">
                                  <p:stCondLst>
                                    <p:cond delay="2500"/>
                                  </p:stCondLst>
                                  <p:childTnLst>
                                    <p:set>
                                      <p:cBhvr>
                                        <p:cTn id="35" dur="1" fill="hold">
                                          <p:stCondLst>
                                            <p:cond delay="0"/>
                                          </p:stCondLst>
                                        </p:cTn>
                                        <p:tgtEl>
                                          <p:spTgt spid="6"/>
                                        </p:tgtEl>
                                        <p:attrNameLst>
                                          <p:attrName>style.visibility</p:attrName>
                                        </p:attrNameLst>
                                      </p:cBhvr>
                                      <p:to>
                                        <p:strVal val="hidden"/>
                                      </p:to>
                                    </p:set>
                                  </p:childTnLst>
                                </p:cTn>
                              </p:par>
                            </p:childTnLst>
                          </p:cTn>
                        </p:par>
                        <p:par>
                          <p:cTn id="36" fill="hold">
                            <p:stCondLst>
                              <p:cond delay="2500"/>
                            </p:stCondLst>
                            <p:childTnLst>
                              <p:par>
                                <p:cTn id="37" presetID="1" presetClass="exit" presetSubtype="0" fill="hold" nodeType="afterEffect">
                                  <p:stCondLst>
                                    <p:cond delay="1000"/>
                                  </p:stCondLst>
                                  <p:childTnLst>
                                    <p:set>
                                      <p:cBhvr>
                                        <p:cTn id="38" dur="1" fill="hold">
                                          <p:stCondLst>
                                            <p:cond delay="0"/>
                                          </p:stCondLst>
                                        </p:cTn>
                                        <p:tgtEl>
                                          <p:spTgt spid="12"/>
                                        </p:tgtEl>
                                        <p:attrNameLst>
                                          <p:attrName>style.visibility</p:attrName>
                                        </p:attrNameLst>
                                      </p:cBhvr>
                                      <p:to>
                                        <p:strVal val="hidden"/>
                                      </p:to>
                                    </p:set>
                                  </p:childTnLst>
                                </p:cTn>
                              </p:par>
                              <p:par>
                                <p:cTn id="39" presetID="1" presetClass="exit" presetSubtype="0" fill="hold" nodeType="withEffect">
                                  <p:stCondLst>
                                    <p:cond delay="1000"/>
                                  </p:stCondLst>
                                  <p:childTnLst>
                                    <p:set>
                                      <p:cBhvr>
                                        <p:cTn id="40" dur="1" fill="hold">
                                          <p:stCondLst>
                                            <p:cond delay="0"/>
                                          </p:stCondLst>
                                        </p:cTn>
                                        <p:tgtEl>
                                          <p:spTgt spid="14"/>
                                        </p:tgtEl>
                                        <p:attrNameLst>
                                          <p:attrName>style.visibility</p:attrName>
                                        </p:attrNameLst>
                                      </p:cBhvr>
                                      <p:to>
                                        <p:strVal val="hidden"/>
                                      </p:to>
                                    </p:set>
                                  </p:childTnLst>
                                </p:cTn>
                              </p:par>
                              <p:par>
                                <p:cTn id="41" presetID="1" presetClass="exit" presetSubtype="0" fill="hold" nodeType="withEffect">
                                  <p:stCondLst>
                                    <p:cond delay="1000"/>
                                  </p:stCondLst>
                                  <p:childTnLst>
                                    <p:set>
                                      <p:cBhvr>
                                        <p:cTn id="42" dur="1" fill="hold">
                                          <p:stCondLst>
                                            <p:cond delay="0"/>
                                          </p:stCondLst>
                                        </p:cTn>
                                        <p:tgtEl>
                                          <p:spTgt spid="13"/>
                                        </p:tgtEl>
                                        <p:attrNameLst>
                                          <p:attrName>style.visibility</p:attrName>
                                        </p:attrNameLst>
                                      </p:cBhvr>
                                      <p:to>
                                        <p:strVal val="hidden"/>
                                      </p:to>
                                    </p:set>
                                  </p:childTnLst>
                                </p:cTn>
                              </p:par>
                            </p:childTnLst>
                          </p:cTn>
                        </p:par>
                        <p:par>
                          <p:cTn id="43" fill="hold">
                            <p:stCondLst>
                              <p:cond delay="3500"/>
                            </p:stCondLst>
                            <p:childTnLst>
                              <p:par>
                                <p:cTn id="44" presetID="1" presetClass="exit" presetSubtype="0" fill="hold" nodeType="afterEffect">
                                  <p:stCondLst>
                                    <p:cond delay="1000"/>
                                  </p:stCondLst>
                                  <p:childTnLst>
                                    <p:set>
                                      <p:cBhvr>
                                        <p:cTn id="45" dur="1" fill="hold">
                                          <p:stCondLst>
                                            <p:cond delay="0"/>
                                          </p:stCondLst>
                                        </p:cTn>
                                        <p:tgtEl>
                                          <p:spTgt spid="8"/>
                                        </p:tgtEl>
                                        <p:attrNameLst>
                                          <p:attrName>style.visibility</p:attrName>
                                        </p:attrNameLst>
                                      </p:cBhvr>
                                      <p:to>
                                        <p:strVal val="hidden"/>
                                      </p:to>
                                    </p:set>
                                  </p:childTnLst>
                                </p:cTn>
                              </p:par>
                              <p:par>
                                <p:cTn id="46" presetID="1" presetClass="exit" presetSubtype="0" fill="hold" nodeType="withEffect">
                                  <p:stCondLst>
                                    <p:cond delay="1000"/>
                                  </p:stCondLst>
                                  <p:childTnLst>
                                    <p:set>
                                      <p:cBhvr>
                                        <p:cTn id="47" dur="1" fill="hold">
                                          <p:stCondLst>
                                            <p:cond delay="0"/>
                                          </p:stCondLst>
                                        </p:cTn>
                                        <p:tgtEl>
                                          <p:spTgt spid="10"/>
                                        </p:tgtEl>
                                        <p:attrNameLst>
                                          <p:attrName>style.visibility</p:attrName>
                                        </p:attrNameLst>
                                      </p:cBhvr>
                                      <p:to>
                                        <p:strVal val="hidden"/>
                                      </p:to>
                                    </p:set>
                                  </p:childTnLst>
                                </p:cTn>
                              </p:par>
                              <p:par>
                                <p:cTn id="48" presetID="1" presetClass="exit" presetSubtype="0" fill="hold" nodeType="withEffect">
                                  <p:stCondLst>
                                    <p:cond delay="1000"/>
                                  </p:stCondLst>
                                  <p:childTnLst>
                                    <p:set>
                                      <p:cBhvr>
                                        <p:cTn id="49" dur="1" fill="hold">
                                          <p:stCondLst>
                                            <p:cond delay="0"/>
                                          </p:stCondLst>
                                        </p:cTn>
                                        <p:tgtEl>
                                          <p:spTgt spid="11"/>
                                        </p:tgtEl>
                                        <p:attrNameLst>
                                          <p:attrName>style.visibility</p:attrName>
                                        </p:attrNameLst>
                                      </p:cBhvr>
                                      <p:to>
                                        <p:strVal val="hidden"/>
                                      </p:to>
                                    </p:set>
                                  </p:childTnLst>
                                </p:cTn>
                              </p:par>
                              <p:par>
                                <p:cTn id="50" presetID="1" presetClass="exit" presetSubtype="0" fill="hold" nodeType="withEffect">
                                  <p:stCondLst>
                                    <p:cond delay="1000"/>
                                  </p:stCondLst>
                                  <p:childTnLst>
                                    <p:set>
                                      <p:cBhvr>
                                        <p:cTn id="51" dur="1" fill="hold">
                                          <p:stCondLst>
                                            <p:cond delay="0"/>
                                          </p:stCondLst>
                                        </p:cTn>
                                        <p:tgtEl>
                                          <p:spTgt spid="9"/>
                                        </p:tgtEl>
                                        <p:attrNameLst>
                                          <p:attrName>style.visibility</p:attrName>
                                        </p:attrNameLst>
                                      </p:cBhvr>
                                      <p:to>
                                        <p:strVal val="hidden"/>
                                      </p:to>
                                    </p:set>
                                  </p:childTnLst>
                                </p:cTn>
                              </p:par>
                            </p:childTnLst>
                          </p:cTn>
                        </p:par>
                        <p:par>
                          <p:cTn id="52" fill="hold">
                            <p:stCondLst>
                              <p:cond delay="4500"/>
                            </p:stCondLst>
                            <p:childTnLst>
                              <p:par>
                                <p:cTn id="53" presetID="1" presetClass="exit" presetSubtype="0" fill="hold" nodeType="afterEffect">
                                  <p:stCondLst>
                                    <p:cond delay="1000"/>
                                  </p:stCondLst>
                                  <p:childTnLst>
                                    <p:set>
                                      <p:cBhvr>
                                        <p:cTn id="54" dur="1" fill="hold">
                                          <p:stCondLst>
                                            <p:cond delay="0"/>
                                          </p:stCondLst>
                                        </p:cTn>
                                        <p:tgtEl>
                                          <p:spTgt spid="15"/>
                                        </p:tgtEl>
                                        <p:attrNameLst>
                                          <p:attrName>style.visibility</p:attrName>
                                        </p:attrNameLst>
                                      </p:cBhvr>
                                      <p:to>
                                        <p:strVal val="hidden"/>
                                      </p:to>
                                    </p:set>
                                  </p:childTnLst>
                                </p:cTn>
                              </p:par>
                              <p:par>
                                <p:cTn id="55" presetID="1" presetClass="exit" presetSubtype="0" fill="hold" nodeType="withEffect">
                                  <p:stCondLst>
                                    <p:cond delay="1000"/>
                                  </p:stCondLst>
                                  <p:childTnLst>
                                    <p:set>
                                      <p:cBhvr>
                                        <p:cTn id="56"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19800"/>
          </a:xfrm>
        </p:spPr>
        <p:txBody>
          <a:bodyPr>
            <a:noAutofit/>
          </a:bodyPr>
          <a:lstStyle/>
          <a:p>
            <a:pPr algn="l"/>
            <a:r>
              <a:rPr lang="en-US" sz="3200" dirty="0"/>
              <a:t>“Hey Sara, what’s that noise?” asked Quinn.</a:t>
            </a:r>
            <a:br>
              <a:rPr lang="en-US" sz="3200" dirty="0"/>
            </a:br>
            <a:r>
              <a:rPr lang="en-US" sz="3200" dirty="0"/>
              <a:t>“That sounds like frogs from the pond,” said Sara.</a:t>
            </a:r>
            <a:br>
              <a:rPr lang="en-US" sz="3200" dirty="0"/>
            </a:br>
            <a:r>
              <a:rPr lang="en-US" sz="3200" dirty="0"/>
              <a:t>“Let’s check it out.” said Quinn in a hushed voice but let’s walk quietly so </a:t>
            </a:r>
            <a:r>
              <a:rPr lang="en-US" sz="3200" dirty="0" smtClean="0"/>
              <a:t> we </a:t>
            </a:r>
            <a:r>
              <a:rPr lang="en-US" sz="3200" dirty="0"/>
              <a:t>can sneak up on them.  </a:t>
            </a:r>
            <a:br>
              <a:rPr lang="en-US" sz="3200" dirty="0"/>
            </a:br>
            <a:r>
              <a:rPr lang="en-US" sz="3200" dirty="0"/>
              <a:t/>
            </a:r>
            <a:br>
              <a:rPr lang="en-US" sz="3200" dirty="0"/>
            </a:br>
            <a:r>
              <a:rPr lang="en-US" sz="1400" dirty="0"/>
              <a:t/>
            </a:r>
            <a:br>
              <a:rPr lang="en-US" sz="1400" dirty="0"/>
            </a:br>
            <a:endParaRPr lang="en-US" sz="1400" dirty="0"/>
          </a:p>
        </p:txBody>
      </p:sp>
    </p:spTree>
    <p:extLst>
      <p:ext uri="{BB962C8B-B14F-4D97-AF65-F5344CB8AC3E}">
        <p14:creationId xmlns:p14="http://schemas.microsoft.com/office/powerpoint/2010/main" val="242430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pPr algn="l"/>
            <a:r>
              <a:rPr lang="en-US" sz="3200" dirty="0"/>
              <a:t>Sara smiled and they both began to sneak toward the pond with their jars in hand.  The sound of frogs got louder as they approached.  Quinn motioned for Sara to stop walking.  They proceeded very carefully through the grass to the edge of the pond.</a:t>
            </a:r>
          </a:p>
        </p:txBody>
      </p:sp>
    </p:spTree>
    <p:extLst>
      <p:ext uri="{BB962C8B-B14F-4D97-AF65-F5344CB8AC3E}">
        <p14:creationId xmlns:p14="http://schemas.microsoft.com/office/powerpoint/2010/main" val="2744235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l"/>
            <a:r>
              <a:rPr lang="en-US" sz="3200" dirty="0"/>
              <a:t>“Look at all those frogs,” whispered Quinn.  </a:t>
            </a:r>
            <a:br>
              <a:rPr lang="en-US" sz="3200" dirty="0"/>
            </a:br>
            <a:r>
              <a:rPr lang="en-US" sz="3200" dirty="0"/>
              <a:t>Just then a frog croaked right next to Quinn and Sara and </a:t>
            </a:r>
            <a:r>
              <a:rPr lang="en-US" sz="3200" dirty="0" err="1"/>
              <a:t>starteled</a:t>
            </a:r>
            <a:r>
              <a:rPr lang="en-US" sz="3200" dirty="0"/>
              <a:t> them both.  Immediately all the frogs slipped under the water.</a:t>
            </a:r>
            <a:br>
              <a:rPr lang="en-US" sz="3200" dirty="0"/>
            </a:br>
            <a:r>
              <a:rPr lang="en-US" sz="3200" dirty="0"/>
              <a:t>“How many did you see?” ask Quinn. </a:t>
            </a:r>
            <a:br>
              <a:rPr lang="en-US" sz="3200" dirty="0"/>
            </a:br>
            <a:r>
              <a:rPr lang="en-US" sz="3200" dirty="0"/>
              <a:t>Sara told Quinn and he asked, “How did you know?”</a:t>
            </a:r>
          </a:p>
        </p:txBody>
      </p:sp>
    </p:spTree>
    <p:extLst>
      <p:ext uri="{BB962C8B-B14F-4D97-AF65-F5344CB8AC3E}">
        <p14:creationId xmlns:p14="http://schemas.microsoft.com/office/powerpoint/2010/main" val="25745299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reeform 2"/>
          <p:cNvSpPr/>
          <p:nvPr/>
        </p:nvSpPr>
        <p:spPr>
          <a:xfrm>
            <a:off x="-69532" y="50800"/>
            <a:ext cx="9283065" cy="6756400"/>
          </a:xfrm>
          <a:custGeom>
            <a:avLst/>
            <a:gdLst>
              <a:gd name="connsiteX0" fmla="*/ 8704084 w 9283208"/>
              <a:gd name="connsiteY0" fmla="*/ 1021080 h 6756472"/>
              <a:gd name="connsiteX1" fmla="*/ 8704084 w 9283208"/>
              <a:gd name="connsiteY1" fmla="*/ 1021080 h 6756472"/>
              <a:gd name="connsiteX2" fmla="*/ 8627884 w 9283208"/>
              <a:gd name="connsiteY2" fmla="*/ 914400 h 6756472"/>
              <a:gd name="connsiteX3" fmla="*/ 8582164 w 9283208"/>
              <a:gd name="connsiteY3" fmla="*/ 899160 h 6756472"/>
              <a:gd name="connsiteX4" fmla="*/ 8536444 w 9283208"/>
              <a:gd name="connsiteY4" fmla="*/ 853440 h 6756472"/>
              <a:gd name="connsiteX5" fmla="*/ 8429764 w 9283208"/>
              <a:gd name="connsiteY5" fmla="*/ 807720 h 6756472"/>
              <a:gd name="connsiteX6" fmla="*/ 8368804 w 9283208"/>
              <a:gd name="connsiteY6" fmla="*/ 777240 h 6756472"/>
              <a:gd name="connsiteX7" fmla="*/ 8323084 w 9283208"/>
              <a:gd name="connsiteY7" fmla="*/ 746760 h 6756472"/>
              <a:gd name="connsiteX8" fmla="*/ 8246884 w 9283208"/>
              <a:gd name="connsiteY8" fmla="*/ 731520 h 6756472"/>
              <a:gd name="connsiteX9" fmla="*/ 8170684 w 9283208"/>
              <a:gd name="connsiteY9" fmla="*/ 701040 h 6756472"/>
              <a:gd name="connsiteX10" fmla="*/ 8079244 w 9283208"/>
              <a:gd name="connsiteY10" fmla="*/ 685800 h 6756472"/>
              <a:gd name="connsiteX11" fmla="*/ 7926844 w 9283208"/>
              <a:gd name="connsiteY11" fmla="*/ 655320 h 6756472"/>
              <a:gd name="connsiteX12" fmla="*/ 7850644 w 9283208"/>
              <a:gd name="connsiteY12" fmla="*/ 640080 h 6756472"/>
              <a:gd name="connsiteX13" fmla="*/ 6829564 w 9283208"/>
              <a:gd name="connsiteY13" fmla="*/ 655320 h 6756472"/>
              <a:gd name="connsiteX14" fmla="*/ 6600964 w 9283208"/>
              <a:gd name="connsiteY14" fmla="*/ 685800 h 6756472"/>
              <a:gd name="connsiteX15" fmla="*/ 6341884 w 9283208"/>
              <a:gd name="connsiteY15" fmla="*/ 746760 h 6756472"/>
              <a:gd name="connsiteX16" fmla="*/ 6021844 w 9283208"/>
              <a:gd name="connsiteY16" fmla="*/ 777240 h 6756472"/>
              <a:gd name="connsiteX17" fmla="*/ 5976124 w 9283208"/>
              <a:gd name="connsiteY17" fmla="*/ 792480 h 6756472"/>
              <a:gd name="connsiteX18" fmla="*/ 5915164 w 9283208"/>
              <a:gd name="connsiteY18" fmla="*/ 777240 h 6756472"/>
              <a:gd name="connsiteX19" fmla="*/ 5793244 w 9283208"/>
              <a:gd name="connsiteY19" fmla="*/ 731520 h 6756472"/>
              <a:gd name="connsiteX20" fmla="*/ 5732284 w 9283208"/>
              <a:gd name="connsiteY20" fmla="*/ 685800 h 6756472"/>
              <a:gd name="connsiteX21" fmla="*/ 5671324 w 9283208"/>
              <a:gd name="connsiteY21" fmla="*/ 655320 h 6756472"/>
              <a:gd name="connsiteX22" fmla="*/ 5534164 w 9283208"/>
              <a:gd name="connsiteY22" fmla="*/ 594360 h 6756472"/>
              <a:gd name="connsiteX23" fmla="*/ 5488444 w 9283208"/>
              <a:gd name="connsiteY23" fmla="*/ 579120 h 6756472"/>
              <a:gd name="connsiteX24" fmla="*/ 5305564 w 9283208"/>
              <a:gd name="connsiteY24" fmla="*/ 518160 h 6756472"/>
              <a:gd name="connsiteX25" fmla="*/ 5244604 w 9283208"/>
              <a:gd name="connsiteY25" fmla="*/ 487680 h 6756472"/>
              <a:gd name="connsiteX26" fmla="*/ 5198884 w 9283208"/>
              <a:gd name="connsiteY26" fmla="*/ 457200 h 6756472"/>
              <a:gd name="connsiteX27" fmla="*/ 4970284 w 9283208"/>
              <a:gd name="connsiteY27" fmla="*/ 411480 h 6756472"/>
              <a:gd name="connsiteX28" fmla="*/ 4909324 w 9283208"/>
              <a:gd name="connsiteY28" fmla="*/ 396240 h 6756472"/>
              <a:gd name="connsiteX29" fmla="*/ 4863604 w 9283208"/>
              <a:gd name="connsiteY29" fmla="*/ 381000 h 6756472"/>
              <a:gd name="connsiteX30" fmla="*/ 4741684 w 9283208"/>
              <a:gd name="connsiteY30" fmla="*/ 350520 h 6756472"/>
              <a:gd name="connsiteX31" fmla="*/ 4574044 w 9283208"/>
              <a:gd name="connsiteY31" fmla="*/ 289560 h 6756472"/>
              <a:gd name="connsiteX32" fmla="*/ 4482604 w 9283208"/>
              <a:gd name="connsiteY32" fmla="*/ 259080 h 6756472"/>
              <a:gd name="connsiteX33" fmla="*/ 4436884 w 9283208"/>
              <a:gd name="connsiteY33" fmla="*/ 243840 h 6756472"/>
              <a:gd name="connsiteX34" fmla="*/ 4314964 w 9283208"/>
              <a:gd name="connsiteY34" fmla="*/ 228600 h 6756472"/>
              <a:gd name="connsiteX35" fmla="*/ 4132084 w 9283208"/>
              <a:gd name="connsiteY35" fmla="*/ 198120 h 6756472"/>
              <a:gd name="connsiteX36" fmla="*/ 4055884 w 9283208"/>
              <a:gd name="connsiteY36" fmla="*/ 167640 h 6756472"/>
              <a:gd name="connsiteX37" fmla="*/ 3370084 w 9283208"/>
              <a:gd name="connsiteY37" fmla="*/ 198120 h 6756472"/>
              <a:gd name="connsiteX38" fmla="*/ 3324364 w 9283208"/>
              <a:gd name="connsiteY38" fmla="*/ 182880 h 6756472"/>
              <a:gd name="connsiteX39" fmla="*/ 3171964 w 9283208"/>
              <a:gd name="connsiteY39" fmla="*/ 121920 h 6756472"/>
              <a:gd name="connsiteX40" fmla="*/ 3111004 w 9283208"/>
              <a:gd name="connsiteY40" fmla="*/ 106680 h 6756472"/>
              <a:gd name="connsiteX41" fmla="*/ 3065284 w 9283208"/>
              <a:gd name="connsiteY41" fmla="*/ 91440 h 6756472"/>
              <a:gd name="connsiteX42" fmla="*/ 2897644 w 9283208"/>
              <a:gd name="connsiteY42" fmla="*/ 45720 h 6756472"/>
              <a:gd name="connsiteX43" fmla="*/ 2760484 w 9283208"/>
              <a:gd name="connsiteY43" fmla="*/ 0 h 6756472"/>
              <a:gd name="connsiteX44" fmla="*/ 2486164 w 9283208"/>
              <a:gd name="connsiteY44" fmla="*/ 15240 h 6756472"/>
              <a:gd name="connsiteX45" fmla="*/ 2394724 w 9283208"/>
              <a:gd name="connsiteY45" fmla="*/ 76200 h 6756472"/>
              <a:gd name="connsiteX46" fmla="*/ 2181364 w 9283208"/>
              <a:gd name="connsiteY46" fmla="*/ 137160 h 6756472"/>
              <a:gd name="connsiteX47" fmla="*/ 2105164 w 9283208"/>
              <a:gd name="connsiteY47" fmla="*/ 152400 h 6756472"/>
              <a:gd name="connsiteX48" fmla="*/ 2044204 w 9283208"/>
              <a:gd name="connsiteY48" fmla="*/ 167640 h 6756472"/>
              <a:gd name="connsiteX49" fmla="*/ 1891804 w 9283208"/>
              <a:gd name="connsiteY49" fmla="*/ 198120 h 6756472"/>
              <a:gd name="connsiteX50" fmla="*/ 1708924 w 9283208"/>
              <a:gd name="connsiteY50" fmla="*/ 274320 h 6756472"/>
              <a:gd name="connsiteX51" fmla="*/ 1602244 w 9283208"/>
              <a:gd name="connsiteY51" fmla="*/ 320040 h 6756472"/>
              <a:gd name="connsiteX52" fmla="*/ 1465084 w 9283208"/>
              <a:gd name="connsiteY52" fmla="*/ 365760 h 6756472"/>
              <a:gd name="connsiteX53" fmla="*/ 1206004 w 9283208"/>
              <a:gd name="connsiteY53" fmla="*/ 426720 h 6756472"/>
              <a:gd name="connsiteX54" fmla="*/ 1023124 w 9283208"/>
              <a:gd name="connsiteY54" fmla="*/ 502920 h 6756472"/>
              <a:gd name="connsiteX55" fmla="*/ 977404 w 9283208"/>
              <a:gd name="connsiteY55" fmla="*/ 548640 h 6756472"/>
              <a:gd name="connsiteX56" fmla="*/ 840244 w 9283208"/>
              <a:gd name="connsiteY56" fmla="*/ 640080 h 6756472"/>
              <a:gd name="connsiteX57" fmla="*/ 687844 w 9283208"/>
              <a:gd name="connsiteY57" fmla="*/ 792480 h 6756472"/>
              <a:gd name="connsiteX58" fmla="*/ 550684 w 9283208"/>
              <a:gd name="connsiteY58" fmla="*/ 914400 h 6756472"/>
              <a:gd name="connsiteX59" fmla="*/ 504964 w 9283208"/>
              <a:gd name="connsiteY59" fmla="*/ 960120 h 6756472"/>
              <a:gd name="connsiteX60" fmla="*/ 459244 w 9283208"/>
              <a:gd name="connsiteY60" fmla="*/ 975360 h 6756472"/>
              <a:gd name="connsiteX61" fmla="*/ 413524 w 9283208"/>
              <a:gd name="connsiteY61" fmla="*/ 1051560 h 6756472"/>
              <a:gd name="connsiteX62" fmla="*/ 367804 w 9283208"/>
              <a:gd name="connsiteY62" fmla="*/ 1173480 h 6756472"/>
              <a:gd name="connsiteX63" fmla="*/ 276364 w 9283208"/>
              <a:gd name="connsiteY63" fmla="*/ 1280160 h 6756472"/>
              <a:gd name="connsiteX64" fmla="*/ 184924 w 9283208"/>
              <a:gd name="connsiteY64" fmla="*/ 1417320 h 6756472"/>
              <a:gd name="connsiteX65" fmla="*/ 139204 w 9283208"/>
              <a:gd name="connsiteY65" fmla="*/ 1463040 h 6756472"/>
              <a:gd name="connsiteX66" fmla="*/ 78244 w 9283208"/>
              <a:gd name="connsiteY66" fmla="*/ 1539240 h 6756472"/>
              <a:gd name="connsiteX67" fmla="*/ 63004 w 9283208"/>
              <a:gd name="connsiteY67" fmla="*/ 1600200 h 6756472"/>
              <a:gd name="connsiteX68" fmla="*/ 2044 w 9283208"/>
              <a:gd name="connsiteY68" fmla="*/ 1722120 h 6756472"/>
              <a:gd name="connsiteX69" fmla="*/ 32524 w 9283208"/>
              <a:gd name="connsiteY69" fmla="*/ 2484120 h 6756472"/>
              <a:gd name="connsiteX70" fmla="*/ 93484 w 9283208"/>
              <a:gd name="connsiteY70" fmla="*/ 2651760 h 6756472"/>
              <a:gd name="connsiteX71" fmla="*/ 108724 w 9283208"/>
              <a:gd name="connsiteY71" fmla="*/ 2727960 h 6756472"/>
              <a:gd name="connsiteX72" fmla="*/ 123964 w 9283208"/>
              <a:gd name="connsiteY72" fmla="*/ 3093720 h 6756472"/>
              <a:gd name="connsiteX73" fmla="*/ 154444 w 9283208"/>
              <a:gd name="connsiteY73" fmla="*/ 4008120 h 6756472"/>
              <a:gd name="connsiteX74" fmla="*/ 184924 w 9283208"/>
              <a:gd name="connsiteY74" fmla="*/ 4114800 h 6756472"/>
              <a:gd name="connsiteX75" fmla="*/ 200164 w 9283208"/>
              <a:gd name="connsiteY75" fmla="*/ 4175760 h 6756472"/>
              <a:gd name="connsiteX76" fmla="*/ 261124 w 9283208"/>
              <a:gd name="connsiteY76" fmla="*/ 4328160 h 6756472"/>
              <a:gd name="connsiteX77" fmla="*/ 291604 w 9283208"/>
              <a:gd name="connsiteY77" fmla="*/ 4450080 h 6756472"/>
              <a:gd name="connsiteX78" fmla="*/ 306844 w 9283208"/>
              <a:gd name="connsiteY78" fmla="*/ 4495800 h 6756472"/>
              <a:gd name="connsiteX79" fmla="*/ 337324 w 9283208"/>
              <a:gd name="connsiteY79" fmla="*/ 4678680 h 6756472"/>
              <a:gd name="connsiteX80" fmla="*/ 413524 w 9283208"/>
              <a:gd name="connsiteY80" fmla="*/ 4800600 h 6756472"/>
              <a:gd name="connsiteX81" fmla="*/ 474484 w 9283208"/>
              <a:gd name="connsiteY81" fmla="*/ 5013960 h 6756472"/>
              <a:gd name="connsiteX82" fmla="*/ 504964 w 9283208"/>
              <a:gd name="connsiteY82" fmla="*/ 5135880 h 6756472"/>
              <a:gd name="connsiteX83" fmla="*/ 565924 w 9283208"/>
              <a:gd name="connsiteY83" fmla="*/ 5257800 h 6756472"/>
              <a:gd name="connsiteX84" fmla="*/ 672604 w 9283208"/>
              <a:gd name="connsiteY84" fmla="*/ 5273040 h 6756472"/>
              <a:gd name="connsiteX85" fmla="*/ 718324 w 9283208"/>
              <a:gd name="connsiteY85" fmla="*/ 5318760 h 6756472"/>
              <a:gd name="connsiteX86" fmla="*/ 703084 w 9283208"/>
              <a:gd name="connsiteY86" fmla="*/ 5364480 h 6756472"/>
              <a:gd name="connsiteX87" fmla="*/ 672604 w 9283208"/>
              <a:gd name="connsiteY87" fmla="*/ 5562600 h 6756472"/>
              <a:gd name="connsiteX88" fmla="*/ 764044 w 9283208"/>
              <a:gd name="connsiteY88" fmla="*/ 5913120 h 6756472"/>
              <a:gd name="connsiteX89" fmla="*/ 870724 w 9283208"/>
              <a:gd name="connsiteY89" fmla="*/ 5989320 h 6756472"/>
              <a:gd name="connsiteX90" fmla="*/ 916444 w 9283208"/>
              <a:gd name="connsiteY90" fmla="*/ 6035040 h 6756472"/>
              <a:gd name="connsiteX91" fmla="*/ 992644 w 9283208"/>
              <a:gd name="connsiteY91" fmla="*/ 6080760 h 6756472"/>
              <a:gd name="connsiteX92" fmla="*/ 1053604 w 9283208"/>
              <a:gd name="connsiteY92" fmla="*/ 6126480 h 6756472"/>
              <a:gd name="connsiteX93" fmla="*/ 1099324 w 9283208"/>
              <a:gd name="connsiteY93" fmla="*/ 6156960 h 6756472"/>
              <a:gd name="connsiteX94" fmla="*/ 1343164 w 9283208"/>
              <a:gd name="connsiteY94" fmla="*/ 6370320 h 6756472"/>
              <a:gd name="connsiteX95" fmla="*/ 1495564 w 9283208"/>
              <a:gd name="connsiteY95" fmla="*/ 6461760 h 6756472"/>
              <a:gd name="connsiteX96" fmla="*/ 1556524 w 9283208"/>
              <a:gd name="connsiteY96" fmla="*/ 6492240 h 6756472"/>
              <a:gd name="connsiteX97" fmla="*/ 1602244 w 9283208"/>
              <a:gd name="connsiteY97" fmla="*/ 6522720 h 6756472"/>
              <a:gd name="connsiteX98" fmla="*/ 1663204 w 9283208"/>
              <a:gd name="connsiteY98" fmla="*/ 6568440 h 6756472"/>
              <a:gd name="connsiteX99" fmla="*/ 1754644 w 9283208"/>
              <a:gd name="connsiteY99" fmla="*/ 6583680 h 6756472"/>
              <a:gd name="connsiteX100" fmla="*/ 2105164 w 9283208"/>
              <a:gd name="connsiteY100" fmla="*/ 6614160 h 6756472"/>
              <a:gd name="connsiteX101" fmla="*/ 3766324 w 9283208"/>
              <a:gd name="connsiteY101" fmla="*/ 6659880 h 6756472"/>
              <a:gd name="connsiteX102" fmla="*/ 3857764 w 9283208"/>
              <a:gd name="connsiteY102" fmla="*/ 6720840 h 6756472"/>
              <a:gd name="connsiteX103" fmla="*/ 4741684 w 9283208"/>
              <a:gd name="connsiteY103" fmla="*/ 6751320 h 6756472"/>
              <a:gd name="connsiteX104" fmla="*/ 6021844 w 9283208"/>
              <a:gd name="connsiteY104" fmla="*/ 6736080 h 6756472"/>
              <a:gd name="connsiteX105" fmla="*/ 6433324 w 9283208"/>
              <a:gd name="connsiteY105" fmla="*/ 6675120 h 6756472"/>
              <a:gd name="connsiteX106" fmla="*/ 7088644 w 9283208"/>
              <a:gd name="connsiteY106" fmla="*/ 6659880 h 6756472"/>
              <a:gd name="connsiteX107" fmla="*/ 7241044 w 9283208"/>
              <a:gd name="connsiteY107" fmla="*/ 6614160 h 6756472"/>
              <a:gd name="connsiteX108" fmla="*/ 7332484 w 9283208"/>
              <a:gd name="connsiteY108" fmla="*/ 6583680 h 6756472"/>
              <a:gd name="connsiteX109" fmla="*/ 7576324 w 9283208"/>
              <a:gd name="connsiteY109" fmla="*/ 6553200 h 6756472"/>
              <a:gd name="connsiteX110" fmla="*/ 7743964 w 9283208"/>
              <a:gd name="connsiteY110" fmla="*/ 6507480 h 6756472"/>
              <a:gd name="connsiteX111" fmla="*/ 7881124 w 9283208"/>
              <a:gd name="connsiteY111" fmla="*/ 6431280 h 6756472"/>
              <a:gd name="connsiteX112" fmla="*/ 7942084 w 9283208"/>
              <a:gd name="connsiteY112" fmla="*/ 6355080 h 6756472"/>
              <a:gd name="connsiteX113" fmla="*/ 7957324 w 9283208"/>
              <a:gd name="connsiteY113" fmla="*/ 6309360 h 6756472"/>
              <a:gd name="connsiteX114" fmla="*/ 7987804 w 9283208"/>
              <a:gd name="connsiteY114" fmla="*/ 6263640 h 6756472"/>
              <a:gd name="connsiteX115" fmla="*/ 8003044 w 9283208"/>
              <a:gd name="connsiteY115" fmla="*/ 6202680 h 6756472"/>
              <a:gd name="connsiteX116" fmla="*/ 8079244 w 9283208"/>
              <a:gd name="connsiteY116" fmla="*/ 6080760 h 6756472"/>
              <a:gd name="connsiteX117" fmla="*/ 8109724 w 9283208"/>
              <a:gd name="connsiteY117" fmla="*/ 5989320 h 6756472"/>
              <a:gd name="connsiteX118" fmla="*/ 8140204 w 9283208"/>
              <a:gd name="connsiteY118" fmla="*/ 5943600 h 6756472"/>
              <a:gd name="connsiteX119" fmla="*/ 8368804 w 9283208"/>
              <a:gd name="connsiteY119" fmla="*/ 5760720 h 6756472"/>
              <a:gd name="connsiteX120" fmla="*/ 8414524 w 9283208"/>
              <a:gd name="connsiteY120" fmla="*/ 5745480 h 6756472"/>
              <a:gd name="connsiteX121" fmla="*/ 8460244 w 9283208"/>
              <a:gd name="connsiteY121" fmla="*/ 5699760 h 6756472"/>
              <a:gd name="connsiteX122" fmla="*/ 8612644 w 9283208"/>
              <a:gd name="connsiteY122" fmla="*/ 5669280 h 6756472"/>
              <a:gd name="connsiteX123" fmla="*/ 8704084 w 9283208"/>
              <a:gd name="connsiteY123" fmla="*/ 5638800 h 6756472"/>
              <a:gd name="connsiteX124" fmla="*/ 8841244 w 9283208"/>
              <a:gd name="connsiteY124" fmla="*/ 5608320 h 6756472"/>
              <a:gd name="connsiteX125" fmla="*/ 8886964 w 9283208"/>
              <a:gd name="connsiteY125" fmla="*/ 5593080 h 6756472"/>
              <a:gd name="connsiteX126" fmla="*/ 8932684 w 9283208"/>
              <a:gd name="connsiteY126" fmla="*/ 5562600 h 6756472"/>
              <a:gd name="connsiteX127" fmla="*/ 9039364 w 9283208"/>
              <a:gd name="connsiteY127" fmla="*/ 5532120 h 6756472"/>
              <a:gd name="connsiteX128" fmla="*/ 9085084 w 9283208"/>
              <a:gd name="connsiteY128" fmla="*/ 5501640 h 6756472"/>
              <a:gd name="connsiteX129" fmla="*/ 9161284 w 9283208"/>
              <a:gd name="connsiteY129" fmla="*/ 5379720 h 6756472"/>
              <a:gd name="connsiteX130" fmla="*/ 9191764 w 9283208"/>
              <a:gd name="connsiteY130" fmla="*/ 5318760 h 6756472"/>
              <a:gd name="connsiteX131" fmla="*/ 9237484 w 9283208"/>
              <a:gd name="connsiteY131" fmla="*/ 5151120 h 6756472"/>
              <a:gd name="connsiteX132" fmla="*/ 9252724 w 9283208"/>
              <a:gd name="connsiteY132" fmla="*/ 5105400 h 6756472"/>
              <a:gd name="connsiteX133" fmla="*/ 9267964 w 9283208"/>
              <a:gd name="connsiteY133" fmla="*/ 5044440 h 6756472"/>
              <a:gd name="connsiteX134" fmla="*/ 9267964 w 9283208"/>
              <a:gd name="connsiteY134" fmla="*/ 4480560 h 6756472"/>
              <a:gd name="connsiteX135" fmla="*/ 9222244 w 9283208"/>
              <a:gd name="connsiteY135" fmla="*/ 4465320 h 6756472"/>
              <a:gd name="connsiteX136" fmla="*/ 9222244 w 9283208"/>
              <a:gd name="connsiteY136" fmla="*/ 3992880 h 6756472"/>
              <a:gd name="connsiteX137" fmla="*/ 9161284 w 9283208"/>
              <a:gd name="connsiteY137" fmla="*/ 3048000 h 6756472"/>
              <a:gd name="connsiteX138" fmla="*/ 9207004 w 9283208"/>
              <a:gd name="connsiteY138" fmla="*/ 2514600 h 6756472"/>
              <a:gd name="connsiteX139" fmla="*/ 9237484 w 9283208"/>
              <a:gd name="connsiteY139" fmla="*/ 2392680 h 6756472"/>
              <a:gd name="connsiteX140" fmla="*/ 9222244 w 9283208"/>
              <a:gd name="connsiteY140" fmla="*/ 1554480 h 6756472"/>
              <a:gd name="connsiteX141" fmla="*/ 9146044 w 9283208"/>
              <a:gd name="connsiteY141" fmla="*/ 1432560 h 6756472"/>
              <a:gd name="connsiteX142" fmla="*/ 9085084 w 9283208"/>
              <a:gd name="connsiteY142" fmla="*/ 1310640 h 6756472"/>
              <a:gd name="connsiteX143" fmla="*/ 9054604 w 9283208"/>
              <a:gd name="connsiteY143" fmla="*/ 1219200 h 6756472"/>
              <a:gd name="connsiteX144" fmla="*/ 8963164 w 9283208"/>
              <a:gd name="connsiteY144" fmla="*/ 1188720 h 6756472"/>
              <a:gd name="connsiteX145" fmla="*/ 8826004 w 9283208"/>
              <a:gd name="connsiteY145" fmla="*/ 1082040 h 6756472"/>
              <a:gd name="connsiteX146" fmla="*/ 8704084 w 9283208"/>
              <a:gd name="connsiteY146" fmla="*/ 1021080 h 6756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9283208" h="6756472">
                <a:moveTo>
                  <a:pt x="8704084" y="1021080"/>
                </a:moveTo>
                <a:lnTo>
                  <a:pt x="8704084" y="1021080"/>
                </a:lnTo>
                <a:cubicBezTo>
                  <a:pt x="8678684" y="985520"/>
                  <a:pt x="8658784" y="945300"/>
                  <a:pt x="8627884" y="914400"/>
                </a:cubicBezTo>
                <a:cubicBezTo>
                  <a:pt x="8616525" y="903041"/>
                  <a:pt x="8595530" y="908071"/>
                  <a:pt x="8582164" y="899160"/>
                </a:cubicBezTo>
                <a:cubicBezTo>
                  <a:pt x="8564231" y="887205"/>
                  <a:pt x="8553982" y="865967"/>
                  <a:pt x="8536444" y="853440"/>
                </a:cubicBezTo>
                <a:cubicBezTo>
                  <a:pt x="8485899" y="817337"/>
                  <a:pt x="8479512" y="829041"/>
                  <a:pt x="8429764" y="807720"/>
                </a:cubicBezTo>
                <a:cubicBezTo>
                  <a:pt x="8408882" y="798771"/>
                  <a:pt x="8388529" y="788512"/>
                  <a:pt x="8368804" y="777240"/>
                </a:cubicBezTo>
                <a:cubicBezTo>
                  <a:pt x="8352901" y="768153"/>
                  <a:pt x="8340234" y="753191"/>
                  <a:pt x="8323084" y="746760"/>
                </a:cubicBezTo>
                <a:cubicBezTo>
                  <a:pt x="8298830" y="737665"/>
                  <a:pt x="8271695" y="738963"/>
                  <a:pt x="8246884" y="731520"/>
                </a:cubicBezTo>
                <a:cubicBezTo>
                  <a:pt x="8220681" y="723659"/>
                  <a:pt x="8197077" y="708238"/>
                  <a:pt x="8170684" y="701040"/>
                </a:cubicBezTo>
                <a:cubicBezTo>
                  <a:pt x="8140872" y="692910"/>
                  <a:pt x="8109615" y="691495"/>
                  <a:pt x="8079244" y="685800"/>
                </a:cubicBezTo>
                <a:cubicBezTo>
                  <a:pt x="8028325" y="676253"/>
                  <a:pt x="7977644" y="665480"/>
                  <a:pt x="7926844" y="655320"/>
                </a:cubicBezTo>
                <a:lnTo>
                  <a:pt x="7850644" y="640080"/>
                </a:lnTo>
                <a:lnTo>
                  <a:pt x="6829564" y="655320"/>
                </a:lnTo>
                <a:cubicBezTo>
                  <a:pt x="6790260" y="656354"/>
                  <a:pt x="6651417" y="674832"/>
                  <a:pt x="6600964" y="685800"/>
                </a:cubicBezTo>
                <a:cubicBezTo>
                  <a:pt x="6514270" y="704646"/>
                  <a:pt x="6430238" y="738728"/>
                  <a:pt x="6341884" y="746760"/>
                </a:cubicBezTo>
                <a:lnTo>
                  <a:pt x="6021844" y="777240"/>
                </a:lnTo>
                <a:cubicBezTo>
                  <a:pt x="6006604" y="782320"/>
                  <a:pt x="5992188" y="792480"/>
                  <a:pt x="5976124" y="792480"/>
                </a:cubicBezTo>
                <a:cubicBezTo>
                  <a:pt x="5955179" y="792480"/>
                  <a:pt x="5935303" y="782994"/>
                  <a:pt x="5915164" y="777240"/>
                </a:cubicBezTo>
                <a:cubicBezTo>
                  <a:pt x="5886983" y="769188"/>
                  <a:pt x="5810295" y="740993"/>
                  <a:pt x="5793244" y="731520"/>
                </a:cubicBezTo>
                <a:cubicBezTo>
                  <a:pt x="5771040" y="719185"/>
                  <a:pt x="5753823" y="699262"/>
                  <a:pt x="5732284" y="685800"/>
                </a:cubicBezTo>
                <a:cubicBezTo>
                  <a:pt x="5713019" y="673759"/>
                  <a:pt x="5691951" y="664840"/>
                  <a:pt x="5671324" y="655320"/>
                </a:cubicBezTo>
                <a:cubicBezTo>
                  <a:pt x="5625897" y="634354"/>
                  <a:pt x="5580348" y="613603"/>
                  <a:pt x="5534164" y="594360"/>
                </a:cubicBezTo>
                <a:cubicBezTo>
                  <a:pt x="5519335" y="588181"/>
                  <a:pt x="5502812" y="586304"/>
                  <a:pt x="5488444" y="579120"/>
                </a:cubicBezTo>
                <a:cubicBezTo>
                  <a:pt x="5351481" y="510639"/>
                  <a:pt x="5477900" y="542779"/>
                  <a:pt x="5305564" y="518160"/>
                </a:cubicBezTo>
                <a:cubicBezTo>
                  <a:pt x="5285244" y="508000"/>
                  <a:pt x="5264329" y="498952"/>
                  <a:pt x="5244604" y="487680"/>
                </a:cubicBezTo>
                <a:cubicBezTo>
                  <a:pt x="5228701" y="478593"/>
                  <a:pt x="5216532" y="462102"/>
                  <a:pt x="5198884" y="457200"/>
                </a:cubicBezTo>
                <a:cubicBezTo>
                  <a:pt x="5124010" y="436402"/>
                  <a:pt x="5045673" y="430327"/>
                  <a:pt x="4970284" y="411480"/>
                </a:cubicBezTo>
                <a:cubicBezTo>
                  <a:pt x="4949964" y="406400"/>
                  <a:pt x="4929463" y="401994"/>
                  <a:pt x="4909324" y="396240"/>
                </a:cubicBezTo>
                <a:cubicBezTo>
                  <a:pt x="4893878" y="391827"/>
                  <a:pt x="4879102" y="385227"/>
                  <a:pt x="4863604" y="381000"/>
                </a:cubicBezTo>
                <a:cubicBezTo>
                  <a:pt x="4823189" y="369978"/>
                  <a:pt x="4781425" y="363767"/>
                  <a:pt x="4741684" y="350520"/>
                </a:cubicBezTo>
                <a:cubicBezTo>
                  <a:pt x="4474859" y="261578"/>
                  <a:pt x="4807312" y="374385"/>
                  <a:pt x="4574044" y="289560"/>
                </a:cubicBezTo>
                <a:cubicBezTo>
                  <a:pt x="4543850" y="278580"/>
                  <a:pt x="4513084" y="269240"/>
                  <a:pt x="4482604" y="259080"/>
                </a:cubicBezTo>
                <a:cubicBezTo>
                  <a:pt x="4467364" y="254000"/>
                  <a:pt x="4452824" y="245833"/>
                  <a:pt x="4436884" y="243840"/>
                </a:cubicBezTo>
                <a:lnTo>
                  <a:pt x="4314964" y="228600"/>
                </a:lnTo>
                <a:cubicBezTo>
                  <a:pt x="4179259" y="183365"/>
                  <a:pt x="4417919" y="259370"/>
                  <a:pt x="4132084" y="198120"/>
                </a:cubicBezTo>
                <a:cubicBezTo>
                  <a:pt x="4105335" y="192388"/>
                  <a:pt x="4081284" y="177800"/>
                  <a:pt x="4055884" y="167640"/>
                </a:cubicBezTo>
                <a:cubicBezTo>
                  <a:pt x="3697789" y="201211"/>
                  <a:pt x="3651675" y="233319"/>
                  <a:pt x="3370084" y="198120"/>
                </a:cubicBezTo>
                <a:cubicBezTo>
                  <a:pt x="3354144" y="196127"/>
                  <a:pt x="3339358" y="188647"/>
                  <a:pt x="3324364" y="182880"/>
                </a:cubicBezTo>
                <a:cubicBezTo>
                  <a:pt x="3273298" y="163239"/>
                  <a:pt x="3223490" y="140322"/>
                  <a:pt x="3171964" y="121920"/>
                </a:cubicBezTo>
                <a:cubicBezTo>
                  <a:pt x="3152239" y="114875"/>
                  <a:pt x="3131143" y="112434"/>
                  <a:pt x="3111004" y="106680"/>
                </a:cubicBezTo>
                <a:cubicBezTo>
                  <a:pt x="3095558" y="102267"/>
                  <a:pt x="3080730" y="95853"/>
                  <a:pt x="3065284" y="91440"/>
                </a:cubicBezTo>
                <a:cubicBezTo>
                  <a:pt x="2967641" y="63542"/>
                  <a:pt x="3025884" y="88467"/>
                  <a:pt x="2897644" y="45720"/>
                </a:cubicBezTo>
                <a:cubicBezTo>
                  <a:pt x="2725479" y="-11668"/>
                  <a:pt x="2906569" y="36521"/>
                  <a:pt x="2760484" y="0"/>
                </a:cubicBezTo>
                <a:cubicBezTo>
                  <a:pt x="2669044" y="5080"/>
                  <a:pt x="2575820" y="-3438"/>
                  <a:pt x="2486164" y="15240"/>
                </a:cubicBezTo>
                <a:cubicBezTo>
                  <a:pt x="2450302" y="22711"/>
                  <a:pt x="2429477" y="64616"/>
                  <a:pt x="2394724" y="76200"/>
                </a:cubicBezTo>
                <a:cubicBezTo>
                  <a:pt x="2307573" y="105250"/>
                  <a:pt x="2277045" y="118024"/>
                  <a:pt x="2181364" y="137160"/>
                </a:cubicBezTo>
                <a:cubicBezTo>
                  <a:pt x="2155964" y="142240"/>
                  <a:pt x="2130450" y="146781"/>
                  <a:pt x="2105164" y="152400"/>
                </a:cubicBezTo>
                <a:cubicBezTo>
                  <a:pt x="2084717" y="156944"/>
                  <a:pt x="2064743" y="163532"/>
                  <a:pt x="2044204" y="167640"/>
                </a:cubicBezTo>
                <a:cubicBezTo>
                  <a:pt x="2006579" y="175165"/>
                  <a:pt x="1932260" y="182949"/>
                  <a:pt x="1891804" y="198120"/>
                </a:cubicBezTo>
                <a:cubicBezTo>
                  <a:pt x="1829969" y="221308"/>
                  <a:pt x="1768768" y="246393"/>
                  <a:pt x="1708924" y="274320"/>
                </a:cubicBezTo>
                <a:cubicBezTo>
                  <a:pt x="1587486" y="330991"/>
                  <a:pt x="1747631" y="283693"/>
                  <a:pt x="1602244" y="320040"/>
                </a:cubicBezTo>
                <a:cubicBezTo>
                  <a:pt x="1523485" y="372546"/>
                  <a:pt x="1586955" y="339266"/>
                  <a:pt x="1465084" y="365760"/>
                </a:cubicBezTo>
                <a:cubicBezTo>
                  <a:pt x="1378390" y="384606"/>
                  <a:pt x="1292310" y="406171"/>
                  <a:pt x="1206004" y="426720"/>
                </a:cubicBezTo>
                <a:cubicBezTo>
                  <a:pt x="1126304" y="445696"/>
                  <a:pt x="1108808" y="448394"/>
                  <a:pt x="1023124" y="502920"/>
                </a:cubicBezTo>
                <a:cubicBezTo>
                  <a:pt x="1004941" y="514491"/>
                  <a:pt x="994646" y="535708"/>
                  <a:pt x="977404" y="548640"/>
                </a:cubicBezTo>
                <a:cubicBezTo>
                  <a:pt x="895846" y="609808"/>
                  <a:pt x="910819" y="574546"/>
                  <a:pt x="840244" y="640080"/>
                </a:cubicBezTo>
                <a:cubicBezTo>
                  <a:pt x="787599" y="688965"/>
                  <a:pt x="741539" y="744751"/>
                  <a:pt x="687844" y="792480"/>
                </a:cubicBezTo>
                <a:cubicBezTo>
                  <a:pt x="642124" y="833120"/>
                  <a:pt x="595777" y="873065"/>
                  <a:pt x="550684" y="914400"/>
                </a:cubicBezTo>
                <a:cubicBezTo>
                  <a:pt x="534796" y="928964"/>
                  <a:pt x="522897" y="948165"/>
                  <a:pt x="504964" y="960120"/>
                </a:cubicBezTo>
                <a:cubicBezTo>
                  <a:pt x="491598" y="969031"/>
                  <a:pt x="474484" y="970280"/>
                  <a:pt x="459244" y="975360"/>
                </a:cubicBezTo>
                <a:cubicBezTo>
                  <a:pt x="444004" y="1000760"/>
                  <a:pt x="426771" y="1025066"/>
                  <a:pt x="413524" y="1051560"/>
                </a:cubicBezTo>
                <a:cubicBezTo>
                  <a:pt x="345085" y="1188438"/>
                  <a:pt x="480113" y="971325"/>
                  <a:pt x="367804" y="1173480"/>
                </a:cubicBezTo>
                <a:cubicBezTo>
                  <a:pt x="314198" y="1269971"/>
                  <a:pt x="335763" y="1200961"/>
                  <a:pt x="276364" y="1280160"/>
                </a:cubicBezTo>
                <a:cubicBezTo>
                  <a:pt x="243395" y="1324119"/>
                  <a:pt x="217893" y="1373361"/>
                  <a:pt x="184924" y="1417320"/>
                </a:cubicBezTo>
                <a:cubicBezTo>
                  <a:pt x="171992" y="1434562"/>
                  <a:pt x="153396" y="1446820"/>
                  <a:pt x="139204" y="1463040"/>
                </a:cubicBezTo>
                <a:cubicBezTo>
                  <a:pt x="117784" y="1487520"/>
                  <a:pt x="98564" y="1513840"/>
                  <a:pt x="78244" y="1539240"/>
                </a:cubicBezTo>
                <a:cubicBezTo>
                  <a:pt x="73164" y="1559560"/>
                  <a:pt x="71060" y="1580866"/>
                  <a:pt x="63004" y="1600200"/>
                </a:cubicBezTo>
                <a:cubicBezTo>
                  <a:pt x="45528" y="1642142"/>
                  <a:pt x="3610" y="1676710"/>
                  <a:pt x="2044" y="1722120"/>
                </a:cubicBezTo>
                <a:cubicBezTo>
                  <a:pt x="-6716" y="1976172"/>
                  <a:pt x="14413" y="2230563"/>
                  <a:pt x="32524" y="2484120"/>
                </a:cubicBezTo>
                <a:cubicBezTo>
                  <a:pt x="35193" y="2521481"/>
                  <a:pt x="82118" y="2613874"/>
                  <a:pt x="93484" y="2651760"/>
                </a:cubicBezTo>
                <a:cubicBezTo>
                  <a:pt x="100927" y="2676571"/>
                  <a:pt x="103644" y="2702560"/>
                  <a:pt x="108724" y="2727960"/>
                </a:cubicBezTo>
                <a:cubicBezTo>
                  <a:pt x="113804" y="2849880"/>
                  <a:pt x="119609" y="2971772"/>
                  <a:pt x="123964" y="3093720"/>
                </a:cubicBezTo>
                <a:cubicBezTo>
                  <a:pt x="134849" y="3398495"/>
                  <a:pt x="140164" y="3703485"/>
                  <a:pt x="154444" y="4008120"/>
                </a:cubicBezTo>
                <a:cubicBezTo>
                  <a:pt x="155780" y="4036617"/>
                  <a:pt x="176713" y="4086061"/>
                  <a:pt x="184924" y="4114800"/>
                </a:cubicBezTo>
                <a:cubicBezTo>
                  <a:pt x="190678" y="4134939"/>
                  <a:pt x="193119" y="4156035"/>
                  <a:pt x="200164" y="4175760"/>
                </a:cubicBezTo>
                <a:cubicBezTo>
                  <a:pt x="218566" y="4227286"/>
                  <a:pt x="243822" y="4276254"/>
                  <a:pt x="261124" y="4328160"/>
                </a:cubicBezTo>
                <a:cubicBezTo>
                  <a:pt x="274371" y="4367901"/>
                  <a:pt x="278357" y="4410339"/>
                  <a:pt x="291604" y="4450080"/>
                </a:cubicBezTo>
                <a:lnTo>
                  <a:pt x="306844" y="4495800"/>
                </a:lnTo>
                <a:cubicBezTo>
                  <a:pt x="308274" y="4507241"/>
                  <a:pt x="320542" y="4645116"/>
                  <a:pt x="337324" y="4678680"/>
                </a:cubicBezTo>
                <a:cubicBezTo>
                  <a:pt x="389465" y="4782962"/>
                  <a:pt x="378134" y="4694430"/>
                  <a:pt x="413524" y="4800600"/>
                </a:cubicBezTo>
                <a:cubicBezTo>
                  <a:pt x="436914" y="4870770"/>
                  <a:pt x="455022" y="4942600"/>
                  <a:pt x="474484" y="5013960"/>
                </a:cubicBezTo>
                <a:cubicBezTo>
                  <a:pt x="485506" y="5054375"/>
                  <a:pt x="492645" y="5095842"/>
                  <a:pt x="504964" y="5135880"/>
                </a:cubicBezTo>
                <a:cubicBezTo>
                  <a:pt x="506625" y="5141277"/>
                  <a:pt x="544119" y="5248109"/>
                  <a:pt x="565924" y="5257800"/>
                </a:cubicBezTo>
                <a:cubicBezTo>
                  <a:pt x="598749" y="5272389"/>
                  <a:pt x="637044" y="5267960"/>
                  <a:pt x="672604" y="5273040"/>
                </a:cubicBezTo>
                <a:cubicBezTo>
                  <a:pt x="687844" y="5288280"/>
                  <a:pt x="711508" y="5298313"/>
                  <a:pt x="718324" y="5318760"/>
                </a:cubicBezTo>
                <a:cubicBezTo>
                  <a:pt x="723404" y="5334000"/>
                  <a:pt x="706980" y="5348895"/>
                  <a:pt x="703084" y="5364480"/>
                </a:cubicBezTo>
                <a:cubicBezTo>
                  <a:pt x="685630" y="5434297"/>
                  <a:pt x="681858" y="5488570"/>
                  <a:pt x="672604" y="5562600"/>
                </a:cubicBezTo>
                <a:cubicBezTo>
                  <a:pt x="703084" y="5679440"/>
                  <a:pt x="724545" y="5799013"/>
                  <a:pt x="764044" y="5913120"/>
                </a:cubicBezTo>
                <a:cubicBezTo>
                  <a:pt x="779663" y="5958240"/>
                  <a:pt x="839150" y="5966767"/>
                  <a:pt x="870724" y="5989320"/>
                </a:cubicBezTo>
                <a:cubicBezTo>
                  <a:pt x="888262" y="6001847"/>
                  <a:pt x="899202" y="6022108"/>
                  <a:pt x="916444" y="6035040"/>
                </a:cubicBezTo>
                <a:cubicBezTo>
                  <a:pt x="940141" y="6052813"/>
                  <a:pt x="967998" y="6064329"/>
                  <a:pt x="992644" y="6080760"/>
                </a:cubicBezTo>
                <a:cubicBezTo>
                  <a:pt x="1013778" y="6094849"/>
                  <a:pt x="1032935" y="6111717"/>
                  <a:pt x="1053604" y="6126480"/>
                </a:cubicBezTo>
                <a:cubicBezTo>
                  <a:pt x="1068509" y="6137126"/>
                  <a:pt x="1085710" y="6144707"/>
                  <a:pt x="1099324" y="6156960"/>
                </a:cubicBezTo>
                <a:cubicBezTo>
                  <a:pt x="1177235" y="6227080"/>
                  <a:pt x="1246615" y="6322045"/>
                  <a:pt x="1343164" y="6370320"/>
                </a:cubicBezTo>
                <a:cubicBezTo>
                  <a:pt x="1482510" y="6439993"/>
                  <a:pt x="1311659" y="6351417"/>
                  <a:pt x="1495564" y="6461760"/>
                </a:cubicBezTo>
                <a:cubicBezTo>
                  <a:pt x="1515045" y="6473449"/>
                  <a:pt x="1536799" y="6480968"/>
                  <a:pt x="1556524" y="6492240"/>
                </a:cubicBezTo>
                <a:cubicBezTo>
                  <a:pt x="1572427" y="6501327"/>
                  <a:pt x="1587339" y="6512074"/>
                  <a:pt x="1602244" y="6522720"/>
                </a:cubicBezTo>
                <a:cubicBezTo>
                  <a:pt x="1622913" y="6537483"/>
                  <a:pt x="1639621" y="6559007"/>
                  <a:pt x="1663204" y="6568440"/>
                </a:cubicBezTo>
                <a:cubicBezTo>
                  <a:pt x="1691894" y="6579916"/>
                  <a:pt x="1724344" y="6577620"/>
                  <a:pt x="1754644" y="6583680"/>
                </a:cubicBezTo>
                <a:cubicBezTo>
                  <a:pt x="1954864" y="6623724"/>
                  <a:pt x="1584761" y="6591534"/>
                  <a:pt x="2105164" y="6614160"/>
                </a:cubicBezTo>
                <a:cubicBezTo>
                  <a:pt x="3027510" y="6654262"/>
                  <a:pt x="2777119" y="6643114"/>
                  <a:pt x="3766324" y="6659880"/>
                </a:cubicBezTo>
                <a:cubicBezTo>
                  <a:pt x="3796804" y="6680200"/>
                  <a:pt x="3821843" y="6713656"/>
                  <a:pt x="3857764" y="6720840"/>
                </a:cubicBezTo>
                <a:cubicBezTo>
                  <a:pt x="4198023" y="6788892"/>
                  <a:pt x="3908066" y="6735591"/>
                  <a:pt x="4741684" y="6751320"/>
                </a:cubicBezTo>
                <a:lnTo>
                  <a:pt x="6021844" y="6736080"/>
                </a:lnTo>
                <a:cubicBezTo>
                  <a:pt x="6160361" y="6729841"/>
                  <a:pt x="6294704" y="6678344"/>
                  <a:pt x="6433324" y="6675120"/>
                </a:cubicBezTo>
                <a:lnTo>
                  <a:pt x="7088644" y="6659880"/>
                </a:lnTo>
                <a:cubicBezTo>
                  <a:pt x="7251070" y="6594910"/>
                  <a:pt x="7079147" y="6658314"/>
                  <a:pt x="7241044" y="6614160"/>
                </a:cubicBezTo>
                <a:cubicBezTo>
                  <a:pt x="7272041" y="6605706"/>
                  <a:pt x="7300873" y="6589427"/>
                  <a:pt x="7332484" y="6583680"/>
                </a:cubicBezTo>
                <a:cubicBezTo>
                  <a:pt x="7413075" y="6569027"/>
                  <a:pt x="7576324" y="6553200"/>
                  <a:pt x="7576324" y="6553200"/>
                </a:cubicBezTo>
                <a:cubicBezTo>
                  <a:pt x="7632204" y="6537960"/>
                  <a:pt x="7689015" y="6525796"/>
                  <a:pt x="7743964" y="6507480"/>
                </a:cubicBezTo>
                <a:cubicBezTo>
                  <a:pt x="7776759" y="6496548"/>
                  <a:pt x="7856709" y="6445929"/>
                  <a:pt x="7881124" y="6431280"/>
                </a:cubicBezTo>
                <a:cubicBezTo>
                  <a:pt x="7901444" y="6405880"/>
                  <a:pt x="7924844" y="6382664"/>
                  <a:pt x="7942084" y="6355080"/>
                </a:cubicBezTo>
                <a:cubicBezTo>
                  <a:pt x="7950598" y="6341457"/>
                  <a:pt x="7950140" y="6323728"/>
                  <a:pt x="7957324" y="6309360"/>
                </a:cubicBezTo>
                <a:cubicBezTo>
                  <a:pt x="7965515" y="6292977"/>
                  <a:pt x="7977644" y="6278880"/>
                  <a:pt x="7987804" y="6263640"/>
                </a:cubicBezTo>
                <a:cubicBezTo>
                  <a:pt x="7992884" y="6243320"/>
                  <a:pt x="7995690" y="6222292"/>
                  <a:pt x="8003044" y="6202680"/>
                </a:cubicBezTo>
                <a:cubicBezTo>
                  <a:pt x="8023964" y="6146894"/>
                  <a:pt x="8043282" y="6128710"/>
                  <a:pt x="8079244" y="6080760"/>
                </a:cubicBezTo>
                <a:cubicBezTo>
                  <a:pt x="8089404" y="6050280"/>
                  <a:pt x="8091902" y="6016053"/>
                  <a:pt x="8109724" y="5989320"/>
                </a:cubicBezTo>
                <a:cubicBezTo>
                  <a:pt x="8119884" y="5974080"/>
                  <a:pt x="8128284" y="5957507"/>
                  <a:pt x="8140204" y="5943600"/>
                </a:cubicBezTo>
                <a:cubicBezTo>
                  <a:pt x="8190530" y="5884887"/>
                  <a:pt x="8320968" y="5776665"/>
                  <a:pt x="8368804" y="5760720"/>
                </a:cubicBezTo>
                <a:lnTo>
                  <a:pt x="8414524" y="5745480"/>
                </a:lnTo>
                <a:cubicBezTo>
                  <a:pt x="8429764" y="5730240"/>
                  <a:pt x="8441531" y="5710453"/>
                  <a:pt x="8460244" y="5699760"/>
                </a:cubicBezTo>
                <a:cubicBezTo>
                  <a:pt x="8479944" y="5688503"/>
                  <a:pt x="8605640" y="5671031"/>
                  <a:pt x="8612644" y="5669280"/>
                </a:cubicBezTo>
                <a:cubicBezTo>
                  <a:pt x="8643813" y="5661488"/>
                  <a:pt x="8672579" y="5645101"/>
                  <a:pt x="8704084" y="5638800"/>
                </a:cubicBezTo>
                <a:cubicBezTo>
                  <a:pt x="8756462" y="5628324"/>
                  <a:pt x="8791025" y="5622668"/>
                  <a:pt x="8841244" y="5608320"/>
                </a:cubicBezTo>
                <a:cubicBezTo>
                  <a:pt x="8856690" y="5603907"/>
                  <a:pt x="8872596" y="5600264"/>
                  <a:pt x="8886964" y="5593080"/>
                </a:cubicBezTo>
                <a:cubicBezTo>
                  <a:pt x="8903347" y="5584889"/>
                  <a:pt x="8915849" y="5569815"/>
                  <a:pt x="8932684" y="5562600"/>
                </a:cubicBezTo>
                <a:cubicBezTo>
                  <a:pt x="9001045" y="5533302"/>
                  <a:pt x="8980050" y="5561777"/>
                  <a:pt x="9039364" y="5532120"/>
                </a:cubicBezTo>
                <a:cubicBezTo>
                  <a:pt x="9055747" y="5523929"/>
                  <a:pt x="9069844" y="5511800"/>
                  <a:pt x="9085084" y="5501640"/>
                </a:cubicBezTo>
                <a:cubicBezTo>
                  <a:pt x="9116840" y="5454006"/>
                  <a:pt x="9130649" y="5434864"/>
                  <a:pt x="9161284" y="5379720"/>
                </a:cubicBezTo>
                <a:cubicBezTo>
                  <a:pt x="9172317" y="5359861"/>
                  <a:pt x="9183327" y="5339854"/>
                  <a:pt x="9191764" y="5318760"/>
                </a:cubicBezTo>
                <a:cubicBezTo>
                  <a:pt x="9235357" y="5209777"/>
                  <a:pt x="9211975" y="5253156"/>
                  <a:pt x="9237484" y="5151120"/>
                </a:cubicBezTo>
                <a:cubicBezTo>
                  <a:pt x="9241380" y="5135535"/>
                  <a:pt x="9248311" y="5120846"/>
                  <a:pt x="9252724" y="5105400"/>
                </a:cubicBezTo>
                <a:cubicBezTo>
                  <a:pt x="9258478" y="5085261"/>
                  <a:pt x="9262884" y="5064760"/>
                  <a:pt x="9267964" y="5044440"/>
                </a:cubicBezTo>
                <a:cubicBezTo>
                  <a:pt x="9270306" y="4988238"/>
                  <a:pt x="9301061" y="4596399"/>
                  <a:pt x="9267964" y="4480560"/>
                </a:cubicBezTo>
                <a:cubicBezTo>
                  <a:pt x="9263551" y="4465114"/>
                  <a:pt x="9237484" y="4470400"/>
                  <a:pt x="9222244" y="4465320"/>
                </a:cubicBezTo>
                <a:cubicBezTo>
                  <a:pt x="9158161" y="4273071"/>
                  <a:pt x="9240400" y="4537562"/>
                  <a:pt x="9222244" y="3992880"/>
                </a:cubicBezTo>
                <a:cubicBezTo>
                  <a:pt x="9211729" y="3677440"/>
                  <a:pt x="9181604" y="3362960"/>
                  <a:pt x="9161284" y="3048000"/>
                </a:cubicBezTo>
                <a:cubicBezTo>
                  <a:pt x="9176524" y="2870200"/>
                  <a:pt x="9186393" y="2691858"/>
                  <a:pt x="9207004" y="2514600"/>
                </a:cubicBezTo>
                <a:cubicBezTo>
                  <a:pt x="9211842" y="2472990"/>
                  <a:pt x="9237484" y="2392680"/>
                  <a:pt x="9237484" y="2392680"/>
                </a:cubicBezTo>
                <a:cubicBezTo>
                  <a:pt x="9232404" y="2113280"/>
                  <a:pt x="9236435" y="1833566"/>
                  <a:pt x="9222244" y="1554480"/>
                </a:cubicBezTo>
                <a:cubicBezTo>
                  <a:pt x="9220452" y="1519230"/>
                  <a:pt x="9160621" y="1457550"/>
                  <a:pt x="9146044" y="1432560"/>
                </a:cubicBezTo>
                <a:cubicBezTo>
                  <a:pt x="9123150" y="1393313"/>
                  <a:pt x="9102982" y="1352403"/>
                  <a:pt x="9085084" y="1310640"/>
                </a:cubicBezTo>
                <a:cubicBezTo>
                  <a:pt x="9072428" y="1281109"/>
                  <a:pt x="9085084" y="1229360"/>
                  <a:pt x="9054604" y="1219200"/>
                </a:cubicBezTo>
                <a:lnTo>
                  <a:pt x="8963164" y="1188720"/>
                </a:lnTo>
                <a:cubicBezTo>
                  <a:pt x="8923716" y="1149272"/>
                  <a:pt x="8880690" y="1100269"/>
                  <a:pt x="8826004" y="1082040"/>
                </a:cubicBezTo>
                <a:cubicBezTo>
                  <a:pt x="8723788" y="1047968"/>
                  <a:pt x="8724404" y="1031240"/>
                  <a:pt x="8704084" y="102108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 name="Picture 3" descr="C:\Users\wwakeman\AppData\Local\Microsoft\Windows\Temporary Internet Files\Content.IE5\S83AKXWL\MC900053245[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1933" y="4086225"/>
            <a:ext cx="1051560" cy="1828800"/>
          </a:xfrm>
          <a:prstGeom prst="rect">
            <a:avLst/>
          </a:prstGeom>
          <a:noFill/>
          <a:ln>
            <a:noFill/>
          </a:ln>
        </p:spPr>
      </p:pic>
      <p:pic>
        <p:nvPicPr>
          <p:cNvPr id="5" name="Picture 4" descr="C:\Users\wwakeman\AppData\Local\Microsoft\Windows\Temporary Internet Files\Content.IE5\S83AKXWL\MC900053245[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293" y="4284345"/>
            <a:ext cx="1051560" cy="1828800"/>
          </a:xfrm>
          <a:prstGeom prst="rect">
            <a:avLst/>
          </a:prstGeom>
          <a:noFill/>
          <a:ln>
            <a:noFill/>
          </a:ln>
        </p:spPr>
      </p:pic>
      <p:pic>
        <p:nvPicPr>
          <p:cNvPr id="6" name="Picture 5"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2093" y="1099185"/>
            <a:ext cx="1828800" cy="1310640"/>
          </a:xfrm>
          <a:prstGeom prst="rect">
            <a:avLst/>
          </a:prstGeom>
          <a:noFill/>
          <a:ln>
            <a:noFill/>
          </a:ln>
        </p:spPr>
      </p:pic>
      <p:pic>
        <p:nvPicPr>
          <p:cNvPr id="7" name="Picture 6"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4238" y="2409825"/>
            <a:ext cx="1828800" cy="1310640"/>
          </a:xfrm>
          <a:prstGeom prst="rect">
            <a:avLst/>
          </a:prstGeom>
          <a:noFill/>
          <a:ln>
            <a:noFill/>
          </a:ln>
        </p:spPr>
      </p:pic>
      <p:pic>
        <p:nvPicPr>
          <p:cNvPr id="8" name="Picture 7"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2093" y="2409825"/>
            <a:ext cx="1828800" cy="1310640"/>
          </a:xfrm>
          <a:prstGeom prst="rect">
            <a:avLst/>
          </a:prstGeom>
          <a:noFill/>
          <a:ln>
            <a:noFill/>
          </a:ln>
        </p:spPr>
      </p:pic>
      <p:pic>
        <p:nvPicPr>
          <p:cNvPr id="9" name="Picture 8"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6133" y="3629660"/>
            <a:ext cx="1828800" cy="1310640"/>
          </a:xfrm>
          <a:prstGeom prst="rect">
            <a:avLst/>
          </a:prstGeom>
          <a:noFill/>
          <a:ln>
            <a:noFill/>
          </a:ln>
        </p:spPr>
      </p:pic>
      <p:pic>
        <p:nvPicPr>
          <p:cNvPr id="10" name="Picture 9"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6133" y="4940300"/>
            <a:ext cx="1828800" cy="1310640"/>
          </a:xfrm>
          <a:prstGeom prst="rect">
            <a:avLst/>
          </a:prstGeom>
          <a:noFill/>
          <a:ln>
            <a:noFill/>
          </a:ln>
        </p:spPr>
      </p:pic>
      <p:pic>
        <p:nvPicPr>
          <p:cNvPr id="11" name="Picture 10"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7333" y="3629660"/>
            <a:ext cx="1828800" cy="1310640"/>
          </a:xfrm>
          <a:prstGeom prst="rect">
            <a:avLst/>
          </a:prstGeom>
          <a:noFill/>
          <a:ln>
            <a:noFill/>
          </a:ln>
        </p:spPr>
      </p:pic>
      <p:pic>
        <p:nvPicPr>
          <p:cNvPr id="12" name="Picture 11"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7333" y="4940300"/>
            <a:ext cx="1828800" cy="1310640"/>
          </a:xfrm>
          <a:prstGeom prst="rect">
            <a:avLst/>
          </a:prstGeom>
          <a:noFill/>
          <a:ln>
            <a:noFill/>
          </a:ln>
        </p:spPr>
      </p:pic>
      <p:pic>
        <p:nvPicPr>
          <p:cNvPr id="13" name="Picture 12"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5093" y="1940560"/>
            <a:ext cx="1828800" cy="1310640"/>
          </a:xfrm>
          <a:prstGeom prst="rect">
            <a:avLst/>
          </a:prstGeom>
          <a:noFill/>
          <a:ln>
            <a:noFill/>
          </a:ln>
        </p:spPr>
      </p:pic>
      <p:pic>
        <p:nvPicPr>
          <p:cNvPr id="17" name="Picture 16"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991" y="629920"/>
            <a:ext cx="1828800" cy="1310640"/>
          </a:xfrm>
          <a:prstGeom prst="rect">
            <a:avLst/>
          </a:prstGeom>
          <a:noFill/>
          <a:ln>
            <a:noFill/>
          </a:ln>
        </p:spPr>
      </p:pic>
      <p:pic>
        <p:nvPicPr>
          <p:cNvPr id="18" name="Picture 17"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293" y="1958877"/>
            <a:ext cx="1828800" cy="1310640"/>
          </a:xfrm>
          <a:prstGeom prst="rect">
            <a:avLst/>
          </a:prstGeom>
          <a:noFill/>
          <a:ln>
            <a:noFill/>
          </a:ln>
        </p:spPr>
      </p:pic>
      <p:pic>
        <p:nvPicPr>
          <p:cNvPr id="19" name="Picture 18" descr="C:\Users\wwakeman\AppData\Local\Microsoft\Windows\Temporary Internet Files\Content.IE5\S83AKXWL\MC90033232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191" y="648237"/>
            <a:ext cx="1828800" cy="1310640"/>
          </a:xfrm>
          <a:prstGeom prst="rect">
            <a:avLst/>
          </a:prstGeom>
          <a:noFill/>
          <a:ln>
            <a:noFill/>
          </a:ln>
        </p:spPr>
      </p:pic>
    </p:spTree>
    <p:extLst>
      <p:ext uri="{BB962C8B-B14F-4D97-AF65-F5344CB8AC3E}">
        <p14:creationId xmlns:p14="http://schemas.microsoft.com/office/powerpoint/2010/main" val="275968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par>
                          <p:cTn id="27" fill="hold">
                            <p:stCondLst>
                              <p:cond delay="0"/>
                            </p:stCondLst>
                            <p:childTnLst>
                              <p:par>
                                <p:cTn id="28" presetID="1" presetClass="exit" presetSubtype="0" fill="hold" nodeType="afterEffect">
                                  <p:stCondLst>
                                    <p:cond delay="2500"/>
                                  </p:stCondLst>
                                  <p:childTnLst>
                                    <p:set>
                                      <p:cBhvr>
                                        <p:cTn id="29" dur="1" fill="hold">
                                          <p:stCondLst>
                                            <p:cond delay="0"/>
                                          </p:stCondLst>
                                        </p:cTn>
                                        <p:tgtEl>
                                          <p:spTgt spid="18"/>
                                        </p:tgtEl>
                                        <p:attrNameLst>
                                          <p:attrName>style.visibility</p:attrName>
                                        </p:attrNameLst>
                                      </p:cBhvr>
                                      <p:to>
                                        <p:strVal val="hidden"/>
                                      </p:to>
                                    </p:set>
                                  </p:childTnLst>
                                </p:cTn>
                              </p:par>
                              <p:par>
                                <p:cTn id="30" presetID="1" presetClass="exit" presetSubtype="0" fill="hold" nodeType="withEffect">
                                  <p:stCondLst>
                                    <p:cond delay="2500"/>
                                  </p:stCondLst>
                                  <p:childTnLst>
                                    <p:set>
                                      <p:cBhvr>
                                        <p:cTn id="31" dur="1" fill="hold">
                                          <p:stCondLst>
                                            <p:cond delay="0"/>
                                          </p:stCondLst>
                                        </p:cTn>
                                        <p:tgtEl>
                                          <p:spTgt spid="13"/>
                                        </p:tgtEl>
                                        <p:attrNameLst>
                                          <p:attrName>style.visibility</p:attrName>
                                        </p:attrNameLst>
                                      </p:cBhvr>
                                      <p:to>
                                        <p:strVal val="hidden"/>
                                      </p:to>
                                    </p:set>
                                  </p:childTnLst>
                                </p:cTn>
                              </p:par>
                              <p:par>
                                <p:cTn id="32" presetID="1" presetClass="exit" presetSubtype="0" fill="hold" nodeType="withEffect">
                                  <p:stCondLst>
                                    <p:cond delay="2500"/>
                                  </p:stCondLst>
                                  <p:childTnLst>
                                    <p:set>
                                      <p:cBhvr>
                                        <p:cTn id="33" dur="1" fill="hold">
                                          <p:stCondLst>
                                            <p:cond delay="0"/>
                                          </p:stCondLst>
                                        </p:cTn>
                                        <p:tgtEl>
                                          <p:spTgt spid="19"/>
                                        </p:tgtEl>
                                        <p:attrNameLst>
                                          <p:attrName>style.visibility</p:attrName>
                                        </p:attrNameLst>
                                      </p:cBhvr>
                                      <p:to>
                                        <p:strVal val="hidden"/>
                                      </p:to>
                                    </p:set>
                                  </p:childTnLst>
                                </p:cTn>
                              </p:par>
                              <p:par>
                                <p:cTn id="34" presetID="1" presetClass="exit" presetSubtype="0" fill="hold" nodeType="withEffect">
                                  <p:stCondLst>
                                    <p:cond delay="2500"/>
                                  </p:stCondLst>
                                  <p:childTnLst>
                                    <p:set>
                                      <p:cBhvr>
                                        <p:cTn id="35" dur="1" fill="hold">
                                          <p:stCondLst>
                                            <p:cond delay="0"/>
                                          </p:stCondLst>
                                        </p:cTn>
                                        <p:tgtEl>
                                          <p:spTgt spid="17"/>
                                        </p:tgtEl>
                                        <p:attrNameLst>
                                          <p:attrName>style.visibility</p:attrName>
                                        </p:attrNameLst>
                                      </p:cBhvr>
                                      <p:to>
                                        <p:strVal val="hidden"/>
                                      </p:to>
                                    </p:set>
                                  </p:childTnLst>
                                </p:cTn>
                              </p:par>
                            </p:childTnLst>
                          </p:cTn>
                        </p:par>
                        <p:par>
                          <p:cTn id="36" fill="hold">
                            <p:stCondLst>
                              <p:cond delay="2500"/>
                            </p:stCondLst>
                            <p:childTnLst>
                              <p:par>
                                <p:cTn id="37" presetID="1" presetClass="exit" presetSubtype="0" fill="hold" nodeType="afterEffect">
                                  <p:stCondLst>
                                    <p:cond delay="1500"/>
                                  </p:stCondLst>
                                  <p:childTnLst>
                                    <p:set>
                                      <p:cBhvr>
                                        <p:cTn id="38" dur="1" fill="hold">
                                          <p:stCondLst>
                                            <p:cond delay="0"/>
                                          </p:stCondLst>
                                        </p:cTn>
                                        <p:tgtEl>
                                          <p:spTgt spid="11"/>
                                        </p:tgtEl>
                                        <p:attrNameLst>
                                          <p:attrName>style.visibility</p:attrName>
                                        </p:attrNameLst>
                                      </p:cBhvr>
                                      <p:to>
                                        <p:strVal val="hidden"/>
                                      </p:to>
                                    </p:set>
                                  </p:childTnLst>
                                </p:cTn>
                              </p:par>
                              <p:par>
                                <p:cTn id="39" presetID="1" presetClass="exit" presetSubtype="0" fill="hold" nodeType="withEffect">
                                  <p:stCondLst>
                                    <p:cond delay="1500"/>
                                  </p:stCondLst>
                                  <p:childTnLst>
                                    <p:set>
                                      <p:cBhvr>
                                        <p:cTn id="40" dur="1" fill="hold">
                                          <p:stCondLst>
                                            <p:cond delay="0"/>
                                          </p:stCondLst>
                                        </p:cTn>
                                        <p:tgtEl>
                                          <p:spTgt spid="9"/>
                                        </p:tgtEl>
                                        <p:attrNameLst>
                                          <p:attrName>style.visibility</p:attrName>
                                        </p:attrNameLst>
                                      </p:cBhvr>
                                      <p:to>
                                        <p:strVal val="hidden"/>
                                      </p:to>
                                    </p:set>
                                  </p:childTnLst>
                                </p:cTn>
                              </p:par>
                              <p:par>
                                <p:cTn id="41" presetID="1" presetClass="exit" presetSubtype="0" fill="hold" nodeType="withEffect">
                                  <p:stCondLst>
                                    <p:cond delay="1000"/>
                                  </p:stCondLst>
                                  <p:childTnLst>
                                    <p:set>
                                      <p:cBhvr>
                                        <p:cTn id="42" dur="1" fill="hold">
                                          <p:stCondLst>
                                            <p:cond delay="0"/>
                                          </p:stCondLst>
                                        </p:cTn>
                                        <p:tgtEl>
                                          <p:spTgt spid="12"/>
                                        </p:tgtEl>
                                        <p:attrNameLst>
                                          <p:attrName>style.visibility</p:attrName>
                                        </p:attrNameLst>
                                      </p:cBhvr>
                                      <p:to>
                                        <p:strVal val="hidden"/>
                                      </p:to>
                                    </p:set>
                                  </p:childTnLst>
                                </p:cTn>
                              </p:par>
                              <p:par>
                                <p:cTn id="43" presetID="1" presetClass="exit" presetSubtype="0" fill="hold" nodeType="withEffect">
                                  <p:stCondLst>
                                    <p:cond delay="1500"/>
                                  </p:stCondLst>
                                  <p:childTnLst>
                                    <p:set>
                                      <p:cBhvr>
                                        <p:cTn id="44" dur="1" fill="hold">
                                          <p:stCondLst>
                                            <p:cond delay="0"/>
                                          </p:stCondLst>
                                        </p:cTn>
                                        <p:tgtEl>
                                          <p:spTgt spid="10"/>
                                        </p:tgtEl>
                                        <p:attrNameLst>
                                          <p:attrName>style.visibility</p:attrName>
                                        </p:attrNameLst>
                                      </p:cBhvr>
                                      <p:to>
                                        <p:strVal val="hidden"/>
                                      </p:to>
                                    </p:set>
                                  </p:childTnLst>
                                </p:cTn>
                              </p:par>
                            </p:childTnLst>
                          </p:cTn>
                        </p:par>
                        <p:par>
                          <p:cTn id="45" fill="hold">
                            <p:stCondLst>
                              <p:cond delay="4000"/>
                            </p:stCondLst>
                            <p:childTnLst>
                              <p:par>
                                <p:cTn id="46" presetID="1" presetClass="exit" presetSubtype="0" fill="hold" nodeType="afterEffect">
                                  <p:stCondLst>
                                    <p:cond delay="1000"/>
                                  </p:stCondLst>
                                  <p:childTnLst>
                                    <p:set>
                                      <p:cBhvr>
                                        <p:cTn id="47" dur="1" fill="hold">
                                          <p:stCondLst>
                                            <p:cond delay="0"/>
                                          </p:stCondLst>
                                        </p:cTn>
                                        <p:tgtEl>
                                          <p:spTgt spid="6"/>
                                        </p:tgtEl>
                                        <p:attrNameLst>
                                          <p:attrName>style.visibility</p:attrName>
                                        </p:attrNameLst>
                                      </p:cBhvr>
                                      <p:to>
                                        <p:strVal val="hidden"/>
                                      </p:to>
                                    </p:set>
                                  </p:childTnLst>
                                </p:cTn>
                              </p:par>
                              <p:par>
                                <p:cTn id="48" presetID="1" presetClass="exit" presetSubtype="0" fill="hold" nodeType="withEffect">
                                  <p:stCondLst>
                                    <p:cond delay="1000"/>
                                  </p:stCondLst>
                                  <p:childTnLst>
                                    <p:set>
                                      <p:cBhvr>
                                        <p:cTn id="49" dur="1" fill="hold">
                                          <p:stCondLst>
                                            <p:cond delay="0"/>
                                          </p:stCondLst>
                                        </p:cTn>
                                        <p:tgtEl>
                                          <p:spTgt spid="8"/>
                                        </p:tgtEl>
                                        <p:attrNameLst>
                                          <p:attrName>style.visibility</p:attrName>
                                        </p:attrNameLst>
                                      </p:cBhvr>
                                      <p:to>
                                        <p:strVal val="hidden"/>
                                      </p:to>
                                    </p:set>
                                  </p:childTnLst>
                                </p:cTn>
                              </p:par>
                              <p:par>
                                <p:cTn id="50" presetID="1" presetClass="exit" presetSubtype="0" fill="hold" nodeType="withEffect">
                                  <p:stCondLst>
                                    <p:cond delay="1000"/>
                                  </p:stCondLst>
                                  <p:childTnLst>
                                    <p:set>
                                      <p:cBhvr>
                                        <p:cTn id="51"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l"/>
            <a:r>
              <a:rPr lang="en-US" sz="3200" dirty="0"/>
              <a:t>“Let’s catch them,” said Sara.  </a:t>
            </a:r>
            <a:br>
              <a:rPr lang="en-US" sz="3200" dirty="0"/>
            </a:br>
            <a:r>
              <a:rPr lang="en-US" sz="3200" dirty="0"/>
              <a:t>Sara and Quinn worked together to catch frogs.  As they caught them they put them into Sara’s jar. After a while the rest of the frogs found hiding places.  </a:t>
            </a:r>
            <a:br>
              <a:rPr lang="en-US" sz="3200" dirty="0"/>
            </a:br>
            <a:endParaRPr lang="en-US" sz="3200" dirty="0"/>
          </a:p>
        </p:txBody>
      </p:sp>
    </p:spTree>
    <p:extLst>
      <p:ext uri="{BB962C8B-B14F-4D97-AF65-F5344CB8AC3E}">
        <p14:creationId xmlns:p14="http://schemas.microsoft.com/office/powerpoint/2010/main" val="3837872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0"/>
            <a:ext cx="7848600" cy="4191000"/>
          </a:xfrm>
        </p:spPr>
        <p:txBody>
          <a:bodyPr>
            <a:normAutofit/>
          </a:bodyPr>
          <a:lstStyle/>
          <a:p>
            <a:pPr algn="l"/>
            <a:r>
              <a:rPr lang="en-US" sz="3200" dirty="0"/>
              <a:t>Just then, some fireflies lit up at the same time.</a:t>
            </a:r>
            <a:br>
              <a:rPr lang="en-US" sz="3200" dirty="0"/>
            </a:br>
            <a:r>
              <a:rPr lang="en-US" sz="3200" dirty="0"/>
              <a:t>“Hey!  Did you see that!  How many did you see?” shouted Sara excitedly.</a:t>
            </a:r>
            <a:br>
              <a:rPr lang="en-US" sz="3200" dirty="0"/>
            </a:br>
            <a:r>
              <a:rPr lang="en-US" sz="3200" dirty="0"/>
              <a:t>“I don’t know.  How many did you see?” asked Quinn.</a:t>
            </a:r>
            <a:r>
              <a:rPr lang="en-US" sz="3600" dirty="0"/>
              <a:t/>
            </a:r>
            <a:br>
              <a:rPr lang="en-US" sz="3600" dirty="0"/>
            </a:br>
            <a:endParaRPr lang="en-US" sz="3600" dirty="0"/>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381000"/>
            <a:ext cx="1219200" cy="1188720"/>
          </a:xfrm>
          <a:prstGeom prst="rect">
            <a:avLst/>
          </a:prstGeom>
          <a:noFill/>
          <a:ln>
            <a:noFill/>
          </a:ln>
        </p:spPr>
      </p:pic>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260252"/>
            <a:ext cx="1219200" cy="1188720"/>
          </a:xfrm>
          <a:prstGeom prst="rect">
            <a:avLst/>
          </a:prstGeom>
          <a:noFill/>
          <a:ln>
            <a:noFill/>
          </a:ln>
        </p:spPr>
      </p:pic>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4495800"/>
            <a:ext cx="1219200" cy="1188720"/>
          </a:xfrm>
          <a:prstGeom prst="rect">
            <a:avLst/>
          </a:prstGeom>
          <a:noFill/>
          <a:ln>
            <a:noFill/>
          </a:ln>
        </p:spPr>
      </p:pic>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5394960"/>
            <a:ext cx="1219200" cy="1188720"/>
          </a:xfrm>
          <a:prstGeom prst="rect">
            <a:avLst/>
          </a:prstGeom>
          <a:noFill/>
          <a:ln>
            <a:noFill/>
          </a:ln>
        </p:spPr>
      </p:pic>
      <p:pic>
        <p:nvPicPr>
          <p:cNvPr id="10" name="Picture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4240237"/>
            <a:ext cx="1219200" cy="1188720"/>
          </a:xfrm>
          <a:prstGeom prst="rect">
            <a:avLst/>
          </a:prstGeom>
          <a:noFill/>
          <a:ln>
            <a:noFill/>
          </a:ln>
        </p:spPr>
      </p:pic>
    </p:spTree>
    <p:extLst>
      <p:ext uri="{BB962C8B-B14F-4D97-AF65-F5344CB8AC3E}">
        <p14:creationId xmlns:p14="http://schemas.microsoft.com/office/powerpoint/2010/main" val="153360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500"/>
                                  </p:stCondLst>
                                  <p:childTnLst>
                                    <p:set>
                                      <p:cBhvr>
                                        <p:cTn id="9" dur="1" fill="hold">
                                          <p:stCondLst>
                                            <p:cond delay="0"/>
                                          </p:stCondLst>
                                        </p:cTn>
                                        <p:tgtEl>
                                          <p:spTgt spid="3"/>
                                        </p:tgtEl>
                                        <p:attrNameLst>
                                          <p:attrName>style.visibility</p:attrName>
                                        </p:attrNameLst>
                                      </p:cBhvr>
                                      <p:to>
                                        <p:strVal val="hidden"/>
                                      </p:to>
                                    </p:se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xit" presetSubtype="0" fill="hold" nodeType="withEffect">
                                  <p:stCondLst>
                                    <p:cond delay="500"/>
                                  </p:stCondLst>
                                  <p:childTnLst>
                                    <p:set>
                                      <p:cBhvr>
                                        <p:cTn id="14" dur="1" fill="hold">
                                          <p:stCondLst>
                                            <p:cond delay="0"/>
                                          </p:stCondLst>
                                        </p:cTn>
                                        <p:tgtEl>
                                          <p:spTgt spid="4"/>
                                        </p:tgtEl>
                                        <p:attrNameLst>
                                          <p:attrName>style.visibility</p:attrName>
                                        </p:attrNameLst>
                                      </p:cBhvr>
                                      <p:to>
                                        <p:strVal val="hidden"/>
                                      </p:to>
                                    </p:set>
                                  </p:childTnLst>
                                </p:cTn>
                              </p:par>
                            </p:childTnLst>
                          </p:cTn>
                        </p:par>
                        <p:par>
                          <p:cTn id="15" fill="hold">
                            <p:stCondLst>
                              <p:cond delay="1000"/>
                            </p:stCondLst>
                            <p:childTnLst>
                              <p:par>
                                <p:cTn id="16" presetID="1"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1" presetClass="exit" presetSubtype="0" fill="hold" nodeType="withEffect">
                                  <p:stCondLst>
                                    <p:cond delay="1000"/>
                                  </p:stCondLst>
                                  <p:childTnLst>
                                    <p:set>
                                      <p:cBhvr>
                                        <p:cTn id="19" dur="1" fill="hold">
                                          <p:stCondLst>
                                            <p:cond delay="0"/>
                                          </p:stCondLst>
                                        </p:cTn>
                                        <p:tgtEl>
                                          <p:spTgt spid="8"/>
                                        </p:tgtEl>
                                        <p:attrNameLst>
                                          <p:attrName>style.visibility</p:attrName>
                                        </p:attrNameLst>
                                      </p:cBhvr>
                                      <p:to>
                                        <p:strVal val="hidden"/>
                                      </p:to>
                                    </p:set>
                                  </p:childTnLst>
                                </p:cTn>
                              </p:par>
                              <p:par>
                                <p:cTn id="20" presetID="1" presetClass="entr" presetSubtype="0" fill="hold" nodeType="withEffect">
                                  <p:stCondLst>
                                    <p:cond delay="500"/>
                                  </p:stCondLst>
                                  <p:childTnLst>
                                    <p:set>
                                      <p:cBhvr>
                                        <p:cTn id="21" dur="1" fill="hold">
                                          <p:stCondLst>
                                            <p:cond delay="0"/>
                                          </p:stCondLst>
                                        </p:cTn>
                                        <p:tgtEl>
                                          <p:spTgt spid="9"/>
                                        </p:tgtEl>
                                        <p:attrNameLst>
                                          <p:attrName>style.visibility</p:attrName>
                                        </p:attrNameLst>
                                      </p:cBhvr>
                                      <p:to>
                                        <p:strVal val="visible"/>
                                      </p:to>
                                    </p:set>
                                  </p:childTnLst>
                                </p:cTn>
                              </p:par>
                            </p:childTnLst>
                          </p:cTn>
                        </p:par>
                        <p:par>
                          <p:cTn id="22" fill="hold">
                            <p:stCondLst>
                              <p:cond delay="2000"/>
                            </p:stCondLst>
                            <p:childTnLst>
                              <p:par>
                                <p:cTn id="23" presetID="1" presetClass="exit" presetSubtype="0" fill="hold" nodeType="afterEffect">
                                  <p:stCondLst>
                                    <p:cond delay="50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xit" presetSubtype="0" fill="hold" nodeType="withEffect">
                                  <p:stCondLst>
                                    <p:cond delay="500"/>
                                  </p:stCondLst>
                                  <p:childTnLst>
                                    <p:set>
                                      <p:cBhvr>
                                        <p:cTn id="28"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5668962"/>
          </a:xfrm>
        </p:spPr>
        <p:txBody>
          <a:bodyPr>
            <a:normAutofit/>
          </a:bodyPr>
          <a:lstStyle/>
          <a:p>
            <a:pPr algn="l"/>
            <a:r>
              <a:rPr lang="en-US" sz="3200" dirty="0"/>
              <a:t>Sara and Quinn walked in their wet sneakers back to Sara’s backyard with their jars.  Quinn with his crickets and Sara with her frogs.  When they returned Quinn said, “I probably have more crickets than you have frogs.”</a:t>
            </a:r>
            <a:br>
              <a:rPr lang="en-US" sz="3200" dirty="0"/>
            </a:br>
            <a:r>
              <a:rPr lang="en-US" sz="3200" dirty="0"/>
              <a:t>Sara replied, “No way. Look at my jar!”</a:t>
            </a:r>
          </a:p>
        </p:txBody>
      </p:sp>
    </p:spTree>
    <p:extLst>
      <p:ext uri="{BB962C8B-B14F-4D97-AF65-F5344CB8AC3E}">
        <p14:creationId xmlns:p14="http://schemas.microsoft.com/office/powerpoint/2010/main" val="37192838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pSp>
        <p:nvGrpSpPr>
          <p:cNvPr id="5" name="Group 4"/>
          <p:cNvGrpSpPr/>
          <p:nvPr/>
        </p:nvGrpSpPr>
        <p:grpSpPr>
          <a:xfrm>
            <a:off x="410308" y="220980"/>
            <a:ext cx="8031480" cy="6705600"/>
            <a:chOff x="0" y="0"/>
            <a:chExt cx="8031480" cy="670560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0080" y="0"/>
              <a:ext cx="3581400" cy="6705600"/>
            </a:xfrm>
            <a:prstGeom prst="rect">
              <a:avLst/>
            </a:prstGeom>
            <a:noFill/>
            <a:ln>
              <a:noFill/>
            </a:ln>
          </p:spPr>
        </p:pic>
        <p:grpSp>
          <p:nvGrpSpPr>
            <p:cNvPr id="7" name="Group 6"/>
            <p:cNvGrpSpPr/>
            <p:nvPr/>
          </p:nvGrpSpPr>
          <p:grpSpPr>
            <a:xfrm>
              <a:off x="0" y="1097280"/>
              <a:ext cx="2895600" cy="5394960"/>
              <a:chOff x="0" y="0"/>
              <a:chExt cx="2895600" cy="5394960"/>
            </a:xfrm>
          </p:grpSpPr>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1680" y="3596640"/>
                <a:ext cx="685800" cy="579120"/>
              </a:xfrm>
              <a:prstGeom prst="rect">
                <a:avLst/>
              </a:prstGeom>
              <a:noFill/>
              <a:ln>
                <a:noFill/>
              </a:ln>
            </p:spPr>
          </p:pic>
          <p:pic>
            <p:nvPicPr>
              <p:cNvPr id="16" name="Picture 15"/>
              <p:cNvPicPr>
                <a:picLocks noChangeAspect="1"/>
              </p:cNvPicPr>
              <p:nvPr/>
            </p:nvPicPr>
            <p:blipFill>
              <a:blip r:embed="rId4">
                <a:extLst>
                  <a:ext uri="{BEBA8EAE-BF5A-486C-A8C5-ECC9F3942E4B}">
                    <a14:imgProps xmlns:a14="http://schemas.microsoft.com/office/drawing/2010/main">
                      <a14:imgLayer r:embed="rId5">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0" y="0"/>
                <a:ext cx="2895600" cy="5394960"/>
              </a:xfrm>
              <a:prstGeom prst="rect">
                <a:avLst/>
              </a:prstGeom>
              <a:noFill/>
              <a:ln>
                <a:noFill/>
              </a:ln>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8720" y="3596640"/>
                <a:ext cx="685800" cy="579120"/>
              </a:xfrm>
              <a:prstGeom prst="rect">
                <a:avLst/>
              </a:prstGeom>
              <a:noFill/>
              <a:ln>
                <a:noFill/>
              </a:ln>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 y="3672840"/>
                <a:ext cx="685800" cy="579120"/>
              </a:xfrm>
              <a:prstGeom prst="rect">
                <a:avLst/>
              </a:prstGeom>
              <a:noFill/>
              <a:ln>
                <a:noFill/>
              </a:ln>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698143">
                <a:off x="1874520" y="4267200"/>
                <a:ext cx="685800" cy="579120"/>
              </a:xfrm>
              <a:prstGeom prst="rect">
                <a:avLst/>
              </a:prstGeom>
              <a:noFill/>
              <a:ln>
                <a:noFill/>
              </a:ln>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040" y="4328160"/>
                <a:ext cx="685800" cy="579120"/>
              </a:xfrm>
              <a:prstGeom prst="rect">
                <a:avLst/>
              </a:prstGeom>
              <a:noFill/>
              <a:ln>
                <a:noFill/>
              </a:ln>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0040" y="4328160"/>
                <a:ext cx="685800" cy="579120"/>
              </a:xfrm>
              <a:prstGeom prst="rect">
                <a:avLst/>
              </a:prstGeom>
              <a:noFill/>
              <a:ln>
                <a:noFill/>
              </a:ln>
            </p:spPr>
          </p:pic>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74520" y="3055620"/>
                <a:ext cx="685800" cy="579120"/>
              </a:xfrm>
              <a:prstGeom prst="rect">
                <a:avLst/>
              </a:prstGeom>
              <a:noFill/>
              <a:ln>
                <a:noFill/>
              </a:ln>
            </p:spPr>
          </p:pic>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51892" y="3634740"/>
                <a:ext cx="685800" cy="579120"/>
              </a:xfrm>
              <a:prstGeom prst="rect">
                <a:avLst/>
              </a:prstGeom>
              <a:noFill/>
              <a:ln>
                <a:noFill/>
              </a:ln>
            </p:spPr>
          </p:pic>
        </p:grpSp>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17920" y="2849880"/>
              <a:ext cx="1645920" cy="1203960"/>
            </a:xfrm>
            <a:prstGeom prst="rect">
              <a:avLst/>
            </a:prstGeom>
            <a:noFill/>
            <a:ln>
              <a:noFill/>
            </a:ln>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2000" y="2895600"/>
              <a:ext cx="1645920" cy="1203960"/>
            </a:xfrm>
            <a:prstGeom prst="rect">
              <a:avLst/>
            </a:prstGeom>
            <a:noFill/>
            <a:ln>
              <a:noFill/>
            </a:ln>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17920" y="3977640"/>
              <a:ext cx="1645920" cy="1203960"/>
            </a:xfrm>
            <a:prstGeom prst="rect">
              <a:avLst/>
            </a:prstGeom>
            <a:noFill/>
            <a:ln>
              <a:noFill/>
            </a:ln>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17720" y="4053840"/>
              <a:ext cx="1645920" cy="1203960"/>
            </a:xfrm>
            <a:prstGeom prst="rect">
              <a:avLst/>
            </a:prstGeom>
            <a:noFill/>
            <a:ln>
              <a:noFill/>
            </a:ln>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87440" y="5090160"/>
              <a:ext cx="1645920" cy="1203960"/>
            </a:xfrm>
            <a:prstGeom prst="rect">
              <a:avLst/>
            </a:prstGeom>
            <a:noFill/>
            <a:ln>
              <a:noFill/>
            </a:ln>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24400" y="5166360"/>
              <a:ext cx="1645920" cy="1203960"/>
            </a:xfrm>
            <a:prstGeom prst="rect">
              <a:avLst/>
            </a:prstGeom>
            <a:noFill/>
            <a:ln>
              <a:noFill/>
            </a:ln>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80760" y="1691640"/>
              <a:ext cx="1645920" cy="1203960"/>
            </a:xfrm>
            <a:prstGeom prst="rect">
              <a:avLst/>
            </a:prstGeom>
            <a:noFill/>
            <a:ln>
              <a:noFill/>
            </a:ln>
          </p:spPr>
        </p:pic>
      </p:grpSp>
    </p:spTree>
    <p:extLst>
      <p:ext uri="{BB962C8B-B14F-4D97-AF65-F5344CB8AC3E}">
        <p14:creationId xmlns:p14="http://schemas.microsoft.com/office/powerpoint/2010/main" val="35472894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l"/>
            <a:r>
              <a:rPr lang="en-US" sz="3200" dirty="0"/>
              <a:t>	Sara and Quinn went into Sara’s house with their jars.</a:t>
            </a:r>
            <a:br>
              <a:rPr lang="en-US" sz="3200" dirty="0"/>
            </a:br>
            <a:r>
              <a:rPr lang="en-US" sz="3200" dirty="0"/>
              <a:t>	“Mom! Mom! Look at what we caught,” Sara </a:t>
            </a:r>
            <a:r>
              <a:rPr lang="en-US" sz="3200" dirty="0" smtClean="0"/>
              <a:t>yelled!</a:t>
            </a:r>
            <a:r>
              <a:rPr lang="en-US" sz="3200" dirty="0"/>
              <a:t/>
            </a:r>
            <a:br>
              <a:rPr lang="en-US" sz="3200" dirty="0"/>
            </a:br>
            <a:r>
              <a:rPr lang="en-US" sz="3200" dirty="0"/>
              <a:t>	Sara’s mom </a:t>
            </a:r>
            <a:r>
              <a:rPr lang="en-US" sz="3200" dirty="0" smtClean="0"/>
              <a:t>exclaimed</a:t>
            </a:r>
            <a:r>
              <a:rPr lang="en-US" sz="3200" dirty="0"/>
              <a:t>, “ Hey, are those bugs? There must be a million in there!  Don’t bring them into the house!”</a:t>
            </a:r>
            <a:br>
              <a:rPr lang="en-US" sz="3200" dirty="0"/>
            </a:br>
            <a:r>
              <a:rPr lang="en-US" sz="3200" dirty="0"/>
              <a:t>	Sara said, “Mom, you are so silly. There aren’t a million bugs in here. We counted them!”</a:t>
            </a:r>
            <a:br>
              <a:rPr lang="en-US" sz="3200" dirty="0"/>
            </a:br>
            <a:endParaRPr lang="en-US" sz="3200" dirty="0"/>
          </a:p>
        </p:txBody>
      </p:sp>
    </p:spTree>
    <p:extLst>
      <p:ext uri="{BB962C8B-B14F-4D97-AF65-F5344CB8AC3E}">
        <p14:creationId xmlns:p14="http://schemas.microsoft.com/office/powerpoint/2010/main" val="2625991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3" name="Group 2"/>
          <p:cNvGrpSpPr/>
          <p:nvPr/>
        </p:nvGrpSpPr>
        <p:grpSpPr>
          <a:xfrm>
            <a:off x="1143000" y="838200"/>
            <a:ext cx="1219200" cy="3185160"/>
            <a:chOff x="0" y="0"/>
            <a:chExt cx="1219200" cy="318516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 cy="1188720"/>
            </a:xfrm>
            <a:prstGeom prst="rect">
              <a:avLst/>
            </a:prstGeom>
            <a:noFill/>
            <a:ln>
              <a:noFill/>
            </a:ln>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96440"/>
              <a:ext cx="1219200" cy="1188720"/>
            </a:xfrm>
            <a:prstGeom prst="rect">
              <a:avLst/>
            </a:prstGeom>
            <a:noFill/>
            <a:ln>
              <a:noFill/>
            </a:ln>
          </p:spPr>
        </p:pic>
      </p:grpSp>
      <p:grpSp>
        <p:nvGrpSpPr>
          <p:cNvPr id="6" name="Group 5"/>
          <p:cNvGrpSpPr/>
          <p:nvPr/>
        </p:nvGrpSpPr>
        <p:grpSpPr>
          <a:xfrm>
            <a:off x="5067300" y="1737360"/>
            <a:ext cx="3429000" cy="2880360"/>
            <a:chOff x="0" y="0"/>
            <a:chExt cx="3429000" cy="288036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 cy="1188720"/>
            </a:xfrm>
            <a:prstGeom prst="rect">
              <a:avLst/>
            </a:prstGeom>
            <a:noFill/>
            <a:ln>
              <a:noFill/>
            </a:ln>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691640"/>
              <a:ext cx="1219200" cy="1188720"/>
            </a:xfrm>
            <a:prstGeom prst="rect">
              <a:avLst/>
            </a:prstGeom>
            <a:noFill/>
            <a:ln>
              <a:noFill/>
            </a:ln>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0"/>
              <a:ext cx="1219200" cy="1188720"/>
            </a:xfrm>
            <a:prstGeom prst="rect">
              <a:avLst/>
            </a:prstGeom>
            <a:noFill/>
            <a:ln>
              <a:noFill/>
            </a:ln>
          </p:spPr>
        </p:pic>
      </p:grpSp>
    </p:spTree>
    <p:extLst>
      <p:ext uri="{BB962C8B-B14F-4D97-AF65-F5344CB8AC3E}">
        <p14:creationId xmlns:p14="http://schemas.microsoft.com/office/powerpoint/2010/main" val="253430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2000"/>
                                  </p:stCondLst>
                                  <p:childTnLst>
                                    <p:set>
                                      <p:cBhvr>
                                        <p:cTn id="9" dur="1" fill="hold">
                                          <p:stCondLst>
                                            <p:cond delay="0"/>
                                          </p:stCondLst>
                                        </p:cTn>
                                        <p:tgtEl>
                                          <p:spTgt spid="3"/>
                                        </p:tgtEl>
                                        <p:attrNameLst>
                                          <p:attrName>style.visibility</p:attrName>
                                        </p:attrNameLst>
                                      </p:cBhvr>
                                      <p:to>
                                        <p:strVal val="hidden"/>
                                      </p:to>
                                    </p:set>
                                  </p:childTnLst>
                                </p:cTn>
                              </p:par>
                              <p:par>
                                <p:cTn id="10" presetID="1" presetClass="entr" presetSubtype="0" fill="hold" nodeType="withEffect">
                                  <p:stCondLst>
                                    <p:cond delay="1000"/>
                                  </p:stCondLst>
                                  <p:childTnLst>
                                    <p:set>
                                      <p:cBhvr>
                                        <p:cTn id="11" dur="1" fill="hold">
                                          <p:stCondLst>
                                            <p:cond delay="0"/>
                                          </p:stCondLst>
                                        </p:cTn>
                                        <p:tgtEl>
                                          <p:spTgt spid="6"/>
                                        </p:tgtEl>
                                        <p:attrNameLst>
                                          <p:attrName>style.visibility</p:attrName>
                                        </p:attrNameLst>
                                      </p:cBhvr>
                                      <p:to>
                                        <p:strVal val="visible"/>
                                      </p:to>
                                    </p:set>
                                  </p:childTnLst>
                                </p:cTn>
                              </p:par>
                            </p:childTnLst>
                          </p:cTn>
                        </p:par>
                        <p:par>
                          <p:cTn id="12" fill="hold">
                            <p:stCondLst>
                              <p:cond delay="2000"/>
                            </p:stCondLst>
                            <p:childTnLst>
                              <p:par>
                                <p:cTn id="13" presetID="1" presetClass="exit" presetSubtype="0" fill="hold" nodeType="after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3" name="Group 2"/>
          <p:cNvGrpSpPr/>
          <p:nvPr/>
        </p:nvGrpSpPr>
        <p:grpSpPr>
          <a:xfrm>
            <a:off x="2590800" y="1889760"/>
            <a:ext cx="3429000" cy="4267200"/>
            <a:chOff x="0" y="426720"/>
            <a:chExt cx="3429000" cy="426720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26720"/>
              <a:ext cx="1219200" cy="1188720"/>
            </a:xfrm>
            <a:prstGeom prst="rect">
              <a:avLst/>
            </a:prstGeom>
            <a:noFill/>
            <a:ln>
              <a:noFill/>
            </a:ln>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3505200"/>
              <a:ext cx="1219200" cy="1188720"/>
            </a:xfrm>
            <a:prstGeom prst="rect">
              <a:avLst/>
            </a:prstGeom>
            <a:noFill/>
            <a:ln>
              <a:noFill/>
            </a:ln>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2011680"/>
              <a:ext cx="1219200" cy="1188720"/>
            </a:xfrm>
            <a:prstGeom prst="rect">
              <a:avLst/>
            </a:prstGeom>
            <a:noFill/>
            <a:ln>
              <a:noFill/>
            </a:ln>
          </p:spPr>
        </p:pic>
      </p:grpSp>
    </p:spTree>
    <p:extLst>
      <p:ext uri="{BB962C8B-B14F-4D97-AF65-F5344CB8AC3E}">
        <p14:creationId xmlns:p14="http://schemas.microsoft.com/office/powerpoint/2010/main" val="245052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1500"/>
                                  </p:stCondLst>
                                  <p:childTnLst>
                                    <p:set>
                                      <p:cBhvr>
                                        <p:cTn id="9" dur="1" fill="hold">
                                          <p:stCondLst>
                                            <p:cond delay="0"/>
                                          </p:stCondLst>
                                        </p:cTn>
                                        <p:tgtEl>
                                          <p:spTgt spid="3"/>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pSp>
        <p:nvGrpSpPr>
          <p:cNvPr id="3" name="Group 2"/>
          <p:cNvGrpSpPr/>
          <p:nvPr/>
        </p:nvGrpSpPr>
        <p:grpSpPr>
          <a:xfrm>
            <a:off x="2621280" y="883920"/>
            <a:ext cx="3840480" cy="5090160"/>
            <a:chOff x="0" y="0"/>
            <a:chExt cx="3840480" cy="509016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9760" y="3901440"/>
              <a:ext cx="1219200" cy="1188720"/>
            </a:xfrm>
            <a:prstGeom prst="rect">
              <a:avLst/>
            </a:prstGeom>
            <a:noFill/>
            <a:ln>
              <a:noFill/>
            </a:ln>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1280" y="1691640"/>
              <a:ext cx="1219200" cy="1188720"/>
            </a:xfrm>
            <a:prstGeom prst="rect">
              <a:avLst/>
            </a:prstGeom>
            <a:noFill/>
            <a:ln>
              <a:noFill/>
            </a:ln>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67840"/>
              <a:ext cx="1219200" cy="1188720"/>
            </a:xfrm>
            <a:prstGeom prst="rect">
              <a:avLst/>
            </a:prstGeom>
            <a:noFill/>
            <a:ln>
              <a:noFill/>
            </a:ln>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2080" y="0"/>
              <a:ext cx="1219200" cy="1188720"/>
            </a:xfrm>
            <a:prstGeom prst="rect">
              <a:avLst/>
            </a:prstGeom>
            <a:noFill/>
            <a:ln>
              <a:noFill/>
            </a:ln>
          </p:spPr>
        </p:pic>
      </p:grpSp>
    </p:spTree>
    <p:extLst>
      <p:ext uri="{BB962C8B-B14F-4D97-AF65-F5344CB8AC3E}">
        <p14:creationId xmlns:p14="http://schemas.microsoft.com/office/powerpoint/2010/main" val="123764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1500"/>
                                  </p:stCondLst>
                                  <p:childTnLst>
                                    <p:set>
                                      <p:cBhvr>
                                        <p:cTn id="9" dur="1" fill="hold">
                                          <p:stCondLst>
                                            <p:cond delay="0"/>
                                          </p:stCondLst>
                                        </p:cTn>
                                        <p:tgtEl>
                                          <p:spTgt spid="3"/>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pSp>
        <p:nvGrpSpPr>
          <p:cNvPr id="3" name="Group 2"/>
          <p:cNvGrpSpPr/>
          <p:nvPr/>
        </p:nvGrpSpPr>
        <p:grpSpPr>
          <a:xfrm>
            <a:off x="2779542" y="1859280"/>
            <a:ext cx="3230880" cy="3139440"/>
            <a:chOff x="0" y="0"/>
            <a:chExt cx="3230880" cy="313944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080" y="0"/>
              <a:ext cx="1219200" cy="1188720"/>
            </a:xfrm>
            <a:prstGeom prst="rect">
              <a:avLst/>
            </a:prstGeom>
            <a:noFill/>
            <a:ln>
              <a:noFill/>
            </a:ln>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1680" y="1950720"/>
              <a:ext cx="1219200" cy="1188720"/>
            </a:xfrm>
            <a:prstGeom prst="rect">
              <a:avLst/>
            </a:prstGeom>
            <a:noFill/>
            <a:ln>
              <a:noFill/>
            </a:ln>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50720"/>
              <a:ext cx="1219200" cy="1188720"/>
            </a:xfrm>
            <a:prstGeom prst="rect">
              <a:avLst/>
            </a:prstGeom>
            <a:noFill/>
            <a:ln>
              <a:noFill/>
            </a:ln>
          </p:spPr>
        </p:pic>
      </p:grpSp>
    </p:spTree>
    <p:extLst>
      <p:ext uri="{BB962C8B-B14F-4D97-AF65-F5344CB8AC3E}">
        <p14:creationId xmlns:p14="http://schemas.microsoft.com/office/powerpoint/2010/main" val="269995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1500"/>
                                  </p:stCondLst>
                                  <p:childTnLst>
                                    <p:set>
                                      <p:cBhvr>
                                        <p:cTn id="9" dur="1" fill="hold">
                                          <p:stCondLst>
                                            <p:cond delay="0"/>
                                          </p:stCondLst>
                                        </p:cTn>
                                        <p:tgtEl>
                                          <p:spTgt spid="3"/>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2225040"/>
            <a:ext cx="1219200" cy="1188720"/>
          </a:xfrm>
          <a:prstGeom prst="rect">
            <a:avLst/>
          </a:prstGeom>
          <a:noFill/>
          <a:ln>
            <a:noFill/>
          </a:ln>
        </p:spPr>
      </p:pic>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2280" y="2819400"/>
            <a:ext cx="1219200" cy="1188720"/>
          </a:xfrm>
          <a:prstGeom prst="rect">
            <a:avLst/>
          </a:prstGeom>
          <a:noFill/>
          <a:ln>
            <a:noFill/>
          </a:ln>
        </p:spPr>
      </p:pic>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2280" y="746760"/>
            <a:ext cx="1219200" cy="1188720"/>
          </a:xfrm>
          <a:prstGeom prst="rect">
            <a:avLst/>
          </a:prstGeom>
          <a:noFill/>
          <a:ln>
            <a:noFill/>
          </a:ln>
        </p:spPr>
      </p:pic>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4680" y="4922520"/>
            <a:ext cx="1219200" cy="1188720"/>
          </a:xfrm>
          <a:prstGeom prst="rect">
            <a:avLst/>
          </a:prstGeom>
          <a:noFill/>
          <a:ln>
            <a:noFill/>
          </a:ln>
        </p:spPr>
      </p:pic>
    </p:spTree>
    <p:extLst>
      <p:ext uri="{BB962C8B-B14F-4D97-AF65-F5344CB8AC3E}">
        <p14:creationId xmlns:p14="http://schemas.microsoft.com/office/powerpoint/2010/main" val="328074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xit" presetSubtype="0" fill="hold" nodeType="afterEffect">
                                  <p:stCondLst>
                                    <p:cond delay="1500"/>
                                  </p:stCondLst>
                                  <p:childTnLst>
                                    <p:set>
                                      <p:cBhvr>
                                        <p:cTn id="13" dur="1" fill="hold">
                                          <p:stCondLst>
                                            <p:cond delay="0"/>
                                          </p:stCondLst>
                                        </p:cTn>
                                        <p:tgtEl>
                                          <p:spTgt spid="3"/>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par>
                          <p:cTn id="16" fill="hold">
                            <p:stCondLst>
                              <p:cond delay="1500"/>
                            </p:stCondLst>
                            <p:childTnLst>
                              <p:par>
                                <p:cTn id="17" presetID="1" presetClass="exit" presetSubtype="0" fill="hold" nodeType="afterEffect">
                                  <p:stCondLst>
                                    <p:cond delay="1500"/>
                                  </p:stCondLst>
                                  <p:childTnLst>
                                    <p:set>
                                      <p:cBhvr>
                                        <p:cTn id="18" dur="1" fill="hold">
                                          <p:stCondLst>
                                            <p:cond delay="0"/>
                                          </p:stCondLst>
                                        </p:cTn>
                                        <p:tgtEl>
                                          <p:spTgt spid="5"/>
                                        </p:tgtEl>
                                        <p:attrNameLst>
                                          <p:attrName>style.visibility</p:attrName>
                                        </p:attrNameLst>
                                      </p:cBhvr>
                                      <p:to>
                                        <p:strVal val="hidden"/>
                                      </p:to>
                                    </p:set>
                                  </p:childTnLst>
                                </p:cTn>
                              </p:par>
                              <p:par>
                                <p:cTn id="19" presetID="1" presetClass="exit" presetSubtype="0" fill="hold" nodeType="withEffect">
                                  <p:stCondLst>
                                    <p:cond delay="1500"/>
                                  </p:stCondLst>
                                  <p:childTnLst>
                                    <p:set>
                                      <p:cBhvr>
                                        <p:cTn id="20" dur="1" fill="hold">
                                          <p:stCondLst>
                                            <p:cond delay="0"/>
                                          </p:stCondLst>
                                        </p:cTn>
                                        <p:tgtEl>
                                          <p:spTgt spid="6"/>
                                        </p:tgtEl>
                                        <p:attrNameLst>
                                          <p:attrName>style.visibility</p:attrName>
                                        </p:attrNameLst>
                                      </p:cBhvr>
                                      <p:to>
                                        <p:strVal val="hidden"/>
                                      </p:to>
                                    </p:set>
                                  </p:childTnLst>
                                </p:cTn>
                              </p:par>
                              <p:par>
                                <p:cTn id="21" presetID="1" presetClass="exit" presetSubtype="0" fill="hold" nodeType="withEffect">
                                  <p:stCondLst>
                                    <p:cond delay="100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3" name="Group 2"/>
          <p:cNvGrpSpPr/>
          <p:nvPr/>
        </p:nvGrpSpPr>
        <p:grpSpPr>
          <a:xfrm>
            <a:off x="2887980" y="1341120"/>
            <a:ext cx="3368040" cy="4175760"/>
            <a:chOff x="0" y="0"/>
            <a:chExt cx="3368040" cy="417576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 cy="1188720"/>
            </a:xfrm>
            <a:prstGeom prst="rect">
              <a:avLst/>
            </a:prstGeom>
            <a:noFill/>
            <a:ln>
              <a:noFill/>
            </a:ln>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520" y="1432560"/>
              <a:ext cx="1219200" cy="1188720"/>
            </a:xfrm>
            <a:prstGeom prst="rect">
              <a:avLst/>
            </a:prstGeom>
            <a:noFill/>
            <a:ln>
              <a:noFill/>
            </a:ln>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8840" y="2987040"/>
              <a:ext cx="1219200" cy="1188720"/>
            </a:xfrm>
            <a:prstGeom prst="rect">
              <a:avLst/>
            </a:prstGeom>
            <a:noFill/>
            <a:ln>
              <a:noFill/>
            </a:ln>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987040"/>
              <a:ext cx="1219200" cy="1188720"/>
            </a:xfrm>
            <a:prstGeom prst="rect">
              <a:avLst/>
            </a:prstGeom>
            <a:noFill/>
            <a:ln>
              <a:noFill/>
            </a:ln>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8840" y="0"/>
              <a:ext cx="1219200" cy="1188720"/>
            </a:xfrm>
            <a:prstGeom prst="rect">
              <a:avLst/>
            </a:prstGeom>
            <a:noFill/>
            <a:ln>
              <a:noFill/>
            </a:ln>
          </p:spPr>
        </p:pic>
      </p:grpSp>
    </p:spTree>
    <p:extLst>
      <p:ext uri="{BB962C8B-B14F-4D97-AF65-F5344CB8AC3E}">
        <p14:creationId xmlns:p14="http://schemas.microsoft.com/office/powerpoint/2010/main" val="354188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1500"/>
                                  </p:stCondLst>
                                  <p:childTnLst>
                                    <p:set>
                                      <p:cBhvr>
                                        <p:cTn id="9" dur="1" fill="hold">
                                          <p:stCondLst>
                                            <p:cond delay="0"/>
                                          </p:stCondLst>
                                        </p:cTn>
                                        <p:tgtEl>
                                          <p:spTgt spid="3"/>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323</Words>
  <Application>Microsoft Office PowerPoint</Application>
  <PresentationFormat>On-screen Show (4:3)</PresentationFormat>
  <Paragraphs>19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Bugs and More Bugs</vt:lpstr>
      <vt:lpstr>It was late afternoon and the sun was starting to go down.   Sara and Quinn were sitting on the back porch looking out over the yard.  Sara noticed fireflies.   “Look at all those fireflies!” she cried out.  “How many do you think there are?  Let’s count them!” she exclaimed.   Quinn said, “I can’t count them. They keep going on and off.”   </vt:lpstr>
      <vt:lpstr>Just then, some fireflies lit up at the same time. “Hey!  Did you see that!  How many did you see?” shouted Sara excitedly. “I don’t know.  How many did you see?” asked Quinn.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Sara said, “I have an idea!  Let’s capture them and put them in a jar.  Then we could have our own lightning bugs in a jar.” “Great idea!” said Quinn.  “We have some jars in our recycling bin.”  Quinn and Sara went to get the jars and then returned to Sara’s backyard to capture fireflies.  </vt:lpstr>
      <vt:lpstr>Sara saw a firefly blinking on a leaf.  She quietly walked to the leaf and very carefully captured the firefly.   “Yes. I caught one!” she exclaimed.   “I caught two,” he said excitedly. “I caught another one,” said Sara.   “I caught another one, too,” said Quinn.  Sara caught five more and Quinn caught four more.  They brought their jars back onto the porch to look at all their fireflies. </vt:lpstr>
      <vt:lpstr>“I have more than you,” said Quinn. “I think we have the same number of fireflies,” said Sara. Quinn heard his mom calling.  It was time to walk home.  They both agreed to get together tomorrow to see if they could find more fireflies. </vt:lpstr>
      <vt:lpstr>PowerPoint Presentation</vt:lpstr>
      <vt:lpstr>Bugs and More Bugs</vt:lpstr>
      <vt:lpstr>Quinn walked back to Sara’s house early the next day.   “Hey, Sara.  Where are your fireflies?” asked Quinn. “They all got out,” said Sara. “Mine too.” replied Quinn.  “Let’s go see if we can find some more.”  “Good idea,” said Sara.   </vt:lpstr>
      <vt:lpstr>They began to walk in the back yard but could not see any fireflies. “Hey! I see some lady bugs on the grass,” said Quinn. “Where?” asked Sara. “Right there,” Quinn pointed.  Just as Sara turned to look, they flew away.  “How many did you see?” she asked  Quinn told her. Sara asked, “How did you know?” </vt:lpstr>
      <vt:lpstr>PowerPoint Presentation</vt:lpstr>
      <vt:lpstr>“Let’s see if we can find some more ladybugs,” Sara suggested.  They both bent over and began to look around in the grass for more ladybugs.</vt:lpstr>
      <vt:lpstr>PowerPoint Presentation</vt:lpstr>
      <vt:lpstr>“I see something!”  said Sara in an excited whisper.  She held up her hand to signal to Quinn not to move too quickly.    “What do you see?” asked Quinn. “I see a whole bunch of crickets on the log?” whispered Sara.   “Let’s take a look.” Quinn whispered back and they began to move slowly toward the log.  “Oh look!” he shouted.  “They just jumped under the log.   How many did you see?”  he asked Sara.  Sara told Quinn how many.  Quinn then asked, “How did you see that many so fast?”    </vt:lpstr>
      <vt:lpstr>PowerPoint Presentation</vt:lpstr>
      <vt:lpstr>PowerPoint Presentation</vt:lpstr>
      <vt:lpstr>“Hey Sara, what’s that noise?” asked Quinn. “That sounds like frogs from the pond,” said Sara. “Let’s check it out.” said Quinn in a hushed voice but let’s walk quietly so  we can sneak up on them.     </vt:lpstr>
      <vt:lpstr>Sara smiled and they both began to sneak toward the pond with their jars in hand.  The sound of frogs got louder as they approached.  Quinn motioned for Sara to stop walking.  They proceeded very carefully through the grass to the edge of the pond.</vt:lpstr>
      <vt:lpstr>“Look at all those frogs,” whispered Quinn.   Just then a frog croaked right next to Quinn and Sara and starteled them both.  Immediately all the frogs slipped under the water. “How many did you see?” ask Quinn.  Sara told Quinn and he asked, “How did you know?”</vt:lpstr>
      <vt:lpstr>PowerPoint Presentation</vt:lpstr>
      <vt:lpstr>“Let’s catch them,” said Sara.   Sara and Quinn worked together to catch frogs.  As they caught them they put them into Sara’s jar. After a while the rest of the frogs found hiding places.   </vt:lpstr>
      <vt:lpstr>Sara and Quinn walked in their wet sneakers back to Sara’s backyard with their jars.  Quinn with his crickets and Sara with her frogs.  When they returned Quinn said, “I probably have more crickets than you have frogs.” Sara replied, “No way. Look at my jar!”</vt:lpstr>
      <vt:lpstr>PowerPoint Presentation</vt:lpstr>
      <vt:lpstr> Sara and Quinn went into Sara’s house with their jars.  “Mom! Mom! Look at what we caught,” Sara yelled!  Sara’s mom exclaimed, “ Hey, are those bugs? There must be a million in there!  Don’t bring them into the house!”  Sara said, “Mom, you are so silly. There aren’t a million bugs in here. We counted them!” </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wwakeman</dc:creator>
  <cp:lastModifiedBy>Windows User</cp:lastModifiedBy>
  <cp:revision>25</cp:revision>
  <dcterms:created xsi:type="dcterms:W3CDTF">2012-10-02T11:06:42Z</dcterms:created>
  <dcterms:modified xsi:type="dcterms:W3CDTF">2014-07-07T13:52:34Z</dcterms:modified>
</cp:coreProperties>
</file>